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1017" r:id="rId2"/>
    <p:sldId id="1080" r:id="rId3"/>
    <p:sldId id="1060" r:id="rId4"/>
    <p:sldId id="1088" r:id="rId5"/>
    <p:sldId id="1062" r:id="rId6"/>
    <p:sldId id="1076" r:id="rId7"/>
    <p:sldId id="1074" r:id="rId8"/>
    <p:sldId id="1081" r:id="rId9"/>
    <p:sldId id="1066" r:id="rId10"/>
    <p:sldId id="1083" r:id="rId11"/>
    <p:sldId id="1084" r:id="rId12"/>
    <p:sldId id="1089" r:id="rId13"/>
    <p:sldId id="1085" r:id="rId14"/>
    <p:sldId id="1086" r:id="rId15"/>
    <p:sldId id="1087" r:id="rId16"/>
  </p:sldIdLst>
  <p:sldSz cx="9144000" cy="6858000" type="screen4x3"/>
  <p:notesSz cx="6797675" cy="9926638"/>
  <p:custDataLst>
    <p:tags r:id="rId19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F4166850-67C9-48E2-8D14-4DDBA0C35C60}">
          <p14:sldIdLst>
            <p14:sldId id="1017"/>
            <p14:sldId id="1080"/>
            <p14:sldId id="1060"/>
            <p14:sldId id="1088"/>
            <p14:sldId id="1062"/>
            <p14:sldId id="1076"/>
            <p14:sldId id="1074"/>
            <p14:sldId id="1081"/>
            <p14:sldId id="1066"/>
            <p14:sldId id="1083"/>
          </p14:sldIdLst>
        </p14:section>
        <p14:section name="Sezione senza titolo" id="{EC262371-F560-4613-B742-92429C74619D}">
          <p14:sldIdLst>
            <p14:sldId id="1084"/>
            <p14:sldId id="1089"/>
            <p14:sldId id="1085"/>
            <p14:sldId id="1086"/>
            <p14:sldId id="10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441446" initials="4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4E9"/>
    <a:srgbClr val="D3D5DD"/>
    <a:srgbClr val="00915A"/>
    <a:srgbClr val="FF6600"/>
    <a:srgbClr val="64A05A"/>
    <a:srgbClr val="FEE8E9"/>
    <a:srgbClr val="A0C873"/>
    <a:srgbClr val="DC7D32"/>
    <a:srgbClr val="D2DCAA"/>
    <a:srgbClr val="F0F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9771" autoAdjust="0"/>
  </p:normalViewPr>
  <p:slideViewPr>
    <p:cSldViewPr>
      <p:cViewPr varScale="1">
        <p:scale>
          <a:sx n="73" d="100"/>
          <a:sy n="73" d="100"/>
        </p:scale>
        <p:origin x="1392" y="72"/>
      </p:cViewPr>
      <p:guideLst>
        <p:guide orient="horz" pos="1026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2" d="100"/>
          <a:sy n="112" d="100"/>
        </p:scale>
        <p:origin x="-4584" y="-104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66ECC3-BDE6-4A81-9799-CD9DC735AE8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06BC5A67-6671-48AC-9017-8C5B88B3F76C}">
      <dgm:prSet/>
      <dgm:spPr/>
      <dgm:t>
        <a:bodyPr/>
        <a:lstStyle/>
        <a:p>
          <a:pPr rtl="0"/>
          <a:r>
            <a:rPr lang="it-IT" b="1" dirty="0" smtClean="0">
              <a:solidFill>
                <a:schemeClr val="bg1"/>
              </a:solidFill>
            </a:rPr>
            <a:t>caricamento dei documenti previsti dalle varie </a:t>
          </a:r>
          <a:r>
            <a:rPr lang="it-IT" b="1" dirty="0" err="1" smtClean="0">
              <a:solidFill>
                <a:schemeClr val="bg1"/>
              </a:solidFill>
            </a:rPr>
            <a:t>check</a:t>
          </a:r>
          <a:r>
            <a:rPr lang="it-IT" b="1" dirty="0" smtClean="0">
              <a:solidFill>
                <a:schemeClr val="bg1"/>
              </a:solidFill>
            </a:rPr>
            <a:t> list </a:t>
          </a:r>
          <a:endParaRPr lang="it-IT" dirty="0">
            <a:solidFill>
              <a:schemeClr val="bg1"/>
            </a:solidFill>
          </a:endParaRPr>
        </a:p>
      </dgm:t>
    </dgm:pt>
    <dgm:pt modelId="{ACBC6B61-E3DB-4363-8ACF-B9E855FCD756}" type="parTrans" cxnId="{608DA4DC-8016-4AE6-A1D9-5B3051CF3D66}">
      <dgm:prSet/>
      <dgm:spPr/>
      <dgm:t>
        <a:bodyPr/>
        <a:lstStyle/>
        <a:p>
          <a:endParaRPr lang="it-IT"/>
        </a:p>
      </dgm:t>
    </dgm:pt>
    <dgm:pt modelId="{F9D18FDC-37DA-42E5-ABA2-737B64E95DD2}" type="sibTrans" cxnId="{608DA4DC-8016-4AE6-A1D9-5B3051CF3D66}">
      <dgm:prSet/>
      <dgm:spPr/>
      <dgm:t>
        <a:bodyPr/>
        <a:lstStyle/>
        <a:p>
          <a:endParaRPr lang="it-IT"/>
        </a:p>
      </dgm:t>
    </dgm:pt>
    <dgm:pt modelId="{C9F51E9B-13F7-4DF1-B240-A9C71C2E92DB}" type="pres">
      <dgm:prSet presAssocID="{CE66ECC3-BDE6-4A81-9799-CD9DC735AE8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AA3242F2-8DE9-4824-92CE-AB696C1A120C}" type="pres">
      <dgm:prSet presAssocID="{06BC5A67-6671-48AC-9017-8C5B88B3F76C}" presName="horFlow" presStyleCnt="0"/>
      <dgm:spPr/>
    </dgm:pt>
    <dgm:pt modelId="{7C51BAEB-2EBE-4845-9F92-FC0EFD850549}" type="pres">
      <dgm:prSet presAssocID="{06BC5A67-6671-48AC-9017-8C5B88B3F76C}" presName="bigChev" presStyleLbl="node1" presStyleIdx="0" presStyleCnt="1" custLinFactNeighborY="6018"/>
      <dgm:spPr/>
      <dgm:t>
        <a:bodyPr/>
        <a:lstStyle/>
        <a:p>
          <a:endParaRPr lang="it-IT"/>
        </a:p>
      </dgm:t>
    </dgm:pt>
  </dgm:ptLst>
  <dgm:cxnLst>
    <dgm:cxn modelId="{608DA4DC-8016-4AE6-A1D9-5B3051CF3D66}" srcId="{CE66ECC3-BDE6-4A81-9799-CD9DC735AE82}" destId="{06BC5A67-6671-48AC-9017-8C5B88B3F76C}" srcOrd="0" destOrd="0" parTransId="{ACBC6B61-E3DB-4363-8ACF-B9E855FCD756}" sibTransId="{F9D18FDC-37DA-42E5-ABA2-737B64E95DD2}"/>
    <dgm:cxn modelId="{26AAB123-F3A4-43AF-896A-123915E4048C}" type="presOf" srcId="{06BC5A67-6671-48AC-9017-8C5B88B3F76C}" destId="{7C51BAEB-2EBE-4845-9F92-FC0EFD850549}" srcOrd="0" destOrd="0" presId="urn:microsoft.com/office/officeart/2005/8/layout/lProcess3"/>
    <dgm:cxn modelId="{022526A8-FD00-43C4-A8ED-42397CED0EBC}" type="presOf" srcId="{CE66ECC3-BDE6-4A81-9799-CD9DC735AE82}" destId="{C9F51E9B-13F7-4DF1-B240-A9C71C2E92DB}" srcOrd="0" destOrd="0" presId="urn:microsoft.com/office/officeart/2005/8/layout/lProcess3"/>
    <dgm:cxn modelId="{A273ADFB-6C52-49C7-A358-8045AF8EC734}" type="presParOf" srcId="{C9F51E9B-13F7-4DF1-B240-A9C71C2E92DB}" destId="{AA3242F2-8DE9-4824-92CE-AB696C1A120C}" srcOrd="0" destOrd="0" presId="urn:microsoft.com/office/officeart/2005/8/layout/lProcess3"/>
    <dgm:cxn modelId="{FDDCD0AD-EADA-415E-A14F-62D410B67F77}" type="presParOf" srcId="{AA3242F2-8DE9-4824-92CE-AB696C1A120C}" destId="{7C51BAEB-2EBE-4845-9F92-FC0EFD85054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F35E92-E918-4EB2-95B1-098230D6E72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9CD368FD-2FBD-4D1B-94F6-B5F89BAAD305}">
      <dgm:prSet/>
      <dgm:spPr/>
      <dgm:t>
        <a:bodyPr/>
        <a:lstStyle/>
        <a:p>
          <a:pPr rtl="0"/>
          <a:r>
            <a:rPr lang="it-IT" b="1" dirty="0" smtClean="0">
              <a:solidFill>
                <a:schemeClr val="bg1"/>
              </a:solidFill>
            </a:rPr>
            <a:t>rilascio delle asseverazioni e certificazioni che consentono la cessione del credito </a:t>
          </a:r>
          <a:endParaRPr lang="it-IT" dirty="0">
            <a:solidFill>
              <a:schemeClr val="bg1"/>
            </a:solidFill>
          </a:endParaRPr>
        </a:p>
      </dgm:t>
    </dgm:pt>
    <dgm:pt modelId="{3FD5965F-1B52-4D83-8799-CAFB96028FF9}" type="parTrans" cxnId="{633836F0-C2A5-47CE-BC9E-7B985CE350AC}">
      <dgm:prSet/>
      <dgm:spPr/>
      <dgm:t>
        <a:bodyPr/>
        <a:lstStyle/>
        <a:p>
          <a:endParaRPr lang="it-IT"/>
        </a:p>
      </dgm:t>
    </dgm:pt>
    <dgm:pt modelId="{42D43259-C22C-4196-9BA0-D762AFCC3EEB}" type="sibTrans" cxnId="{633836F0-C2A5-47CE-BC9E-7B985CE350AC}">
      <dgm:prSet/>
      <dgm:spPr/>
      <dgm:t>
        <a:bodyPr/>
        <a:lstStyle/>
        <a:p>
          <a:endParaRPr lang="it-IT"/>
        </a:p>
      </dgm:t>
    </dgm:pt>
    <dgm:pt modelId="{254407A5-C099-4B3A-A005-1D5A03FDE5D5}" type="pres">
      <dgm:prSet presAssocID="{0EF35E92-E918-4EB2-95B1-098230D6E72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5ECDFF5B-8AD9-41E5-97B5-6C1963C34D7C}" type="pres">
      <dgm:prSet presAssocID="{9CD368FD-2FBD-4D1B-94F6-B5F89BAAD305}" presName="horFlow" presStyleCnt="0"/>
      <dgm:spPr/>
    </dgm:pt>
    <dgm:pt modelId="{EC7FD9CB-87E3-4E0F-841E-1FB3BFF7EDF0}" type="pres">
      <dgm:prSet presAssocID="{9CD368FD-2FBD-4D1B-94F6-B5F89BAAD305}" presName="bigChev" presStyleLbl="node1" presStyleIdx="0" presStyleCnt="1" custLinFactNeighborX="-35490" custLinFactNeighborY="-72821"/>
      <dgm:spPr/>
      <dgm:t>
        <a:bodyPr/>
        <a:lstStyle/>
        <a:p>
          <a:endParaRPr lang="it-IT"/>
        </a:p>
      </dgm:t>
    </dgm:pt>
  </dgm:ptLst>
  <dgm:cxnLst>
    <dgm:cxn modelId="{633836F0-C2A5-47CE-BC9E-7B985CE350AC}" srcId="{0EF35E92-E918-4EB2-95B1-098230D6E72F}" destId="{9CD368FD-2FBD-4D1B-94F6-B5F89BAAD305}" srcOrd="0" destOrd="0" parTransId="{3FD5965F-1B52-4D83-8799-CAFB96028FF9}" sibTransId="{42D43259-C22C-4196-9BA0-D762AFCC3EEB}"/>
    <dgm:cxn modelId="{A84D7CE6-6F4C-422C-AD46-30462C9DAD63}" type="presOf" srcId="{9CD368FD-2FBD-4D1B-94F6-B5F89BAAD305}" destId="{EC7FD9CB-87E3-4E0F-841E-1FB3BFF7EDF0}" srcOrd="0" destOrd="0" presId="urn:microsoft.com/office/officeart/2005/8/layout/lProcess3"/>
    <dgm:cxn modelId="{1653A50C-B4F8-4AD0-857D-9BBF75216C92}" type="presOf" srcId="{0EF35E92-E918-4EB2-95B1-098230D6E72F}" destId="{254407A5-C099-4B3A-A005-1D5A03FDE5D5}" srcOrd="0" destOrd="0" presId="urn:microsoft.com/office/officeart/2005/8/layout/lProcess3"/>
    <dgm:cxn modelId="{876F72A0-83E7-46A6-89FF-EC589868A6D4}" type="presParOf" srcId="{254407A5-C099-4B3A-A005-1D5A03FDE5D5}" destId="{5ECDFF5B-8AD9-41E5-97B5-6C1963C34D7C}" srcOrd="0" destOrd="0" presId="urn:microsoft.com/office/officeart/2005/8/layout/lProcess3"/>
    <dgm:cxn modelId="{BBD29D46-A737-4FAF-9D4C-ABC3E85B05D4}" type="presParOf" srcId="{5ECDFF5B-8AD9-41E5-97B5-6C1963C34D7C}" destId="{EC7FD9CB-87E3-4E0F-841E-1FB3BFF7EDF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827C94-94B7-4B08-AB0E-E3B00EABE0B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238D7A2-EE3B-49BD-8FE0-159D94DFD262}">
      <dgm:prSet custT="1"/>
      <dgm:spPr/>
      <dgm:t>
        <a:bodyPr/>
        <a:lstStyle/>
        <a:p>
          <a:pPr rtl="0"/>
          <a:r>
            <a:rPr lang="it-IT" sz="2400" b="1" dirty="0" smtClean="0">
              <a:solidFill>
                <a:schemeClr val="bg1"/>
              </a:solidFill>
            </a:rPr>
            <a:t>Cessione del credito </a:t>
          </a:r>
          <a:endParaRPr lang="it-IT" sz="2400" dirty="0">
            <a:solidFill>
              <a:schemeClr val="bg1"/>
            </a:solidFill>
          </a:endParaRPr>
        </a:p>
      </dgm:t>
    </dgm:pt>
    <dgm:pt modelId="{78F9A1F1-77DB-4D8C-AFF5-1CFED76FD2C3}" type="parTrans" cxnId="{39068589-8AC3-4853-9BBC-61D8CF157DFB}">
      <dgm:prSet/>
      <dgm:spPr/>
      <dgm:t>
        <a:bodyPr/>
        <a:lstStyle/>
        <a:p>
          <a:endParaRPr lang="it-IT"/>
        </a:p>
      </dgm:t>
    </dgm:pt>
    <dgm:pt modelId="{D3AE4C2B-E68C-4865-ACD7-DA47A6EF0EED}" type="sibTrans" cxnId="{39068589-8AC3-4853-9BBC-61D8CF157DFB}">
      <dgm:prSet/>
      <dgm:spPr/>
      <dgm:t>
        <a:bodyPr/>
        <a:lstStyle/>
        <a:p>
          <a:endParaRPr lang="it-IT"/>
        </a:p>
      </dgm:t>
    </dgm:pt>
    <dgm:pt modelId="{4BBB46AB-8971-43B8-BFA3-1FE6B0904110}" type="pres">
      <dgm:prSet presAssocID="{F3827C94-94B7-4B08-AB0E-E3B00EABE0B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48FD2270-906D-4B58-8DAA-3DE10CEB86EC}" type="pres">
      <dgm:prSet presAssocID="{E238D7A2-EE3B-49BD-8FE0-159D94DFD262}" presName="horFlow" presStyleCnt="0"/>
      <dgm:spPr/>
    </dgm:pt>
    <dgm:pt modelId="{97BD92DC-7F6E-4CE9-B4FD-0BCBC337C2F8}" type="pres">
      <dgm:prSet presAssocID="{E238D7A2-EE3B-49BD-8FE0-159D94DFD262}" presName="bigChev" presStyleLbl="node1" presStyleIdx="0" presStyleCnt="1" custScaleY="115362" custLinFactNeighborX="1649" custLinFactNeighborY="-818"/>
      <dgm:spPr/>
      <dgm:t>
        <a:bodyPr/>
        <a:lstStyle/>
        <a:p>
          <a:endParaRPr lang="it-IT"/>
        </a:p>
      </dgm:t>
    </dgm:pt>
  </dgm:ptLst>
  <dgm:cxnLst>
    <dgm:cxn modelId="{45E63D1B-891E-404D-AC53-844263C66799}" type="presOf" srcId="{E238D7A2-EE3B-49BD-8FE0-159D94DFD262}" destId="{97BD92DC-7F6E-4CE9-B4FD-0BCBC337C2F8}" srcOrd="0" destOrd="0" presId="urn:microsoft.com/office/officeart/2005/8/layout/lProcess3"/>
    <dgm:cxn modelId="{39068589-8AC3-4853-9BBC-61D8CF157DFB}" srcId="{F3827C94-94B7-4B08-AB0E-E3B00EABE0B2}" destId="{E238D7A2-EE3B-49BD-8FE0-159D94DFD262}" srcOrd="0" destOrd="0" parTransId="{78F9A1F1-77DB-4D8C-AFF5-1CFED76FD2C3}" sibTransId="{D3AE4C2B-E68C-4865-ACD7-DA47A6EF0EED}"/>
    <dgm:cxn modelId="{044B5AEA-6DED-40F2-A928-85061AD4E63A}" type="presOf" srcId="{F3827C94-94B7-4B08-AB0E-E3B00EABE0B2}" destId="{4BBB46AB-8971-43B8-BFA3-1FE6B0904110}" srcOrd="0" destOrd="0" presId="urn:microsoft.com/office/officeart/2005/8/layout/lProcess3"/>
    <dgm:cxn modelId="{BB3A05AE-B95D-4AC3-A929-0067DEDD9003}" type="presParOf" srcId="{4BBB46AB-8971-43B8-BFA3-1FE6B0904110}" destId="{48FD2270-906D-4B58-8DAA-3DE10CEB86EC}" srcOrd="0" destOrd="0" presId="urn:microsoft.com/office/officeart/2005/8/layout/lProcess3"/>
    <dgm:cxn modelId="{A65E9342-5C64-4A07-96D3-61D9791D3DB2}" type="presParOf" srcId="{48FD2270-906D-4B58-8DAA-3DE10CEB86EC}" destId="{97BD92DC-7F6E-4CE9-B4FD-0BCBC337C2F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1BAEB-2EBE-4845-9F92-FC0EFD850549}">
      <dsp:nvSpPr>
        <dsp:cNvPr id="0" name=""/>
        <dsp:cNvSpPr/>
      </dsp:nvSpPr>
      <dsp:spPr>
        <a:xfrm>
          <a:off x="0" y="216027"/>
          <a:ext cx="3479062" cy="13916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>
              <a:solidFill>
                <a:schemeClr val="bg1"/>
              </a:solidFill>
            </a:rPr>
            <a:t>caricamento dei documenti previsti dalle varie </a:t>
          </a:r>
          <a:r>
            <a:rPr lang="it-IT" sz="2200" b="1" kern="1200" dirty="0" err="1" smtClean="0">
              <a:solidFill>
                <a:schemeClr val="bg1"/>
              </a:solidFill>
            </a:rPr>
            <a:t>check</a:t>
          </a:r>
          <a:r>
            <a:rPr lang="it-IT" sz="2200" b="1" kern="1200" dirty="0" smtClean="0">
              <a:solidFill>
                <a:schemeClr val="bg1"/>
              </a:solidFill>
            </a:rPr>
            <a:t> list </a:t>
          </a:r>
          <a:endParaRPr lang="it-IT" sz="2200" kern="1200" dirty="0">
            <a:solidFill>
              <a:schemeClr val="bg1"/>
            </a:solidFill>
          </a:endParaRPr>
        </a:p>
      </dsp:txBody>
      <dsp:txXfrm>
        <a:off x="695812" y="216027"/>
        <a:ext cx="2087438" cy="13916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FD9CB-87E3-4E0F-841E-1FB3BFF7EDF0}">
      <dsp:nvSpPr>
        <dsp:cNvPr id="0" name=""/>
        <dsp:cNvSpPr/>
      </dsp:nvSpPr>
      <dsp:spPr>
        <a:xfrm>
          <a:off x="0" y="0"/>
          <a:ext cx="3621065" cy="144842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solidFill>
                <a:schemeClr val="bg1"/>
              </a:solidFill>
            </a:rPr>
            <a:t>rilascio delle asseverazioni e certificazioni che consentono la cessione del credito </a:t>
          </a:r>
          <a:endParaRPr lang="it-IT" sz="1800" kern="1200" dirty="0">
            <a:solidFill>
              <a:schemeClr val="bg1"/>
            </a:solidFill>
          </a:endParaRPr>
        </a:p>
      </dsp:txBody>
      <dsp:txXfrm>
        <a:off x="724213" y="0"/>
        <a:ext cx="2172639" cy="14484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D92DC-7F6E-4CE9-B4FD-0BCBC337C2F8}">
      <dsp:nvSpPr>
        <dsp:cNvPr id="0" name=""/>
        <dsp:cNvSpPr/>
      </dsp:nvSpPr>
      <dsp:spPr>
        <a:xfrm>
          <a:off x="0" y="33403"/>
          <a:ext cx="3017053" cy="13922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solidFill>
                <a:schemeClr val="bg1"/>
              </a:solidFill>
            </a:rPr>
            <a:t>Cessione del credito </a:t>
          </a:r>
          <a:endParaRPr lang="it-IT" sz="2400" kern="1200" dirty="0">
            <a:solidFill>
              <a:schemeClr val="bg1"/>
            </a:solidFill>
          </a:endParaRPr>
        </a:p>
      </dsp:txBody>
      <dsp:txXfrm>
        <a:off x="696107" y="33403"/>
        <a:ext cx="1624840" cy="1392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862" cy="495793"/>
          </a:xfrm>
          <a:prstGeom prst="rect">
            <a:avLst/>
          </a:prstGeom>
        </p:spPr>
        <p:txBody>
          <a:bodyPr vert="horz" lIns="88201" tIns="44100" rIns="88201" bIns="4410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297" y="2"/>
            <a:ext cx="2945862" cy="495793"/>
          </a:xfrm>
          <a:prstGeom prst="rect">
            <a:avLst/>
          </a:prstGeom>
        </p:spPr>
        <p:txBody>
          <a:bodyPr vert="horz" lIns="88201" tIns="44100" rIns="88201" bIns="44100" rtlCol="0"/>
          <a:lstStyle>
            <a:lvl1pPr algn="r">
              <a:defRPr sz="1200"/>
            </a:lvl1pPr>
          </a:lstStyle>
          <a:p>
            <a:fld id="{15980040-2285-6F4B-B4A4-58A1070F2D63}" type="datetimeFigureOut">
              <a:rPr lang="it-IT" smtClean="0"/>
              <a:t>05/02/2021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429311"/>
            <a:ext cx="2945862" cy="495793"/>
          </a:xfrm>
          <a:prstGeom prst="rect">
            <a:avLst/>
          </a:prstGeom>
        </p:spPr>
        <p:txBody>
          <a:bodyPr vert="horz" lIns="88201" tIns="44100" rIns="88201" bIns="4410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297" y="9429311"/>
            <a:ext cx="2945862" cy="495793"/>
          </a:xfrm>
          <a:prstGeom prst="rect">
            <a:avLst/>
          </a:prstGeom>
        </p:spPr>
        <p:txBody>
          <a:bodyPr vert="horz" lIns="88201" tIns="44100" rIns="88201" bIns="44100" rtlCol="0" anchor="b"/>
          <a:lstStyle>
            <a:lvl1pPr algn="r">
              <a:defRPr sz="1200"/>
            </a:lvl1pPr>
          </a:lstStyle>
          <a:p>
            <a:fld id="{A0D2049F-A1F1-534F-B2A7-7833D0BC30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894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45659" cy="496331"/>
          </a:xfrm>
          <a:prstGeom prst="rect">
            <a:avLst/>
          </a:prstGeom>
        </p:spPr>
        <p:txBody>
          <a:bodyPr vert="horz" lIns="95540" tIns="47770" rIns="95540" bIns="47770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7" y="5"/>
            <a:ext cx="2945659" cy="496331"/>
          </a:xfrm>
          <a:prstGeom prst="rect">
            <a:avLst/>
          </a:prstGeom>
        </p:spPr>
        <p:txBody>
          <a:bodyPr vert="horz" lIns="95540" tIns="47770" rIns="95540" bIns="47770" rtlCol="0"/>
          <a:lstStyle>
            <a:lvl1pPr algn="r">
              <a:defRPr sz="1300"/>
            </a:lvl1pPr>
          </a:lstStyle>
          <a:p>
            <a:fld id="{9D91F375-ABD4-43B0-95A2-6A338A4A5C04}" type="datetimeFigureOut">
              <a:rPr lang="fr-FR" smtClean="0"/>
              <a:t>05/02/2021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0" tIns="47770" rIns="95540" bIns="4777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5540" tIns="47770" rIns="95540" bIns="4777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9"/>
            <a:ext cx="2945659" cy="496331"/>
          </a:xfrm>
          <a:prstGeom prst="rect">
            <a:avLst/>
          </a:prstGeom>
        </p:spPr>
        <p:txBody>
          <a:bodyPr vert="horz" lIns="95540" tIns="47770" rIns="95540" bIns="47770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7" y="9428589"/>
            <a:ext cx="2945659" cy="496331"/>
          </a:xfrm>
          <a:prstGeom prst="rect">
            <a:avLst/>
          </a:prstGeom>
        </p:spPr>
        <p:txBody>
          <a:bodyPr vert="horz" lIns="95540" tIns="47770" rIns="95540" bIns="47770" rtlCol="0" anchor="b"/>
          <a:lstStyle>
            <a:lvl1pPr algn="r">
              <a:defRPr sz="1300"/>
            </a:lvl1pPr>
          </a:lstStyle>
          <a:p>
            <a:fld id="{C3EF5842-04F3-4695-8C7E-60D49603CB5D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60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F5842-04F3-4695-8C7E-60D49603CB5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772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hristineB\Seenk-D\BNPP\2015-05\fo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3738" y="5324365"/>
            <a:ext cx="9140262" cy="1533635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pic>
        <p:nvPicPr>
          <p:cNvPr id="5" name="Immagine 4" descr="BNPP_Sign_IT_1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47" y="5782111"/>
            <a:ext cx="3744416" cy="640492"/>
          </a:xfrm>
          <a:prstGeom prst="rect">
            <a:avLst/>
          </a:prstGeom>
        </p:spPr>
      </p:pic>
      <p:pic>
        <p:nvPicPr>
          <p:cNvPr id="4" name="Immagine 3" descr="BNL_BL_I_Q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9" y="5647774"/>
            <a:ext cx="3096344" cy="91147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000" dirty="0" smtClean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2" y="255589"/>
            <a:ext cx="6126013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dirty="0" err="1" smtClean="0"/>
              <a:t>TitOLO</a:t>
            </a:r>
            <a:r>
              <a:rPr lang="fr-FR" dirty="0" smtClean="0"/>
              <a:t> DELLA PRESENTAZIONE</a:t>
            </a:r>
            <a:br>
              <a:rPr lang="fr-FR" dirty="0" smtClean="0"/>
            </a:br>
            <a:r>
              <a:rPr lang="fr-FR" dirty="0" smtClean="0"/>
              <a:t>SU DUE RIGHE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SOTTOTITOLO</a:t>
            </a:r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 dirty="0" smtClean="0"/>
              <a:t>NOME COGNOME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 dirty="0" err="1" smtClean="0"/>
              <a:t>Luogo</a:t>
            </a:r>
            <a:r>
              <a:rPr lang="fr-FR" dirty="0" smtClean="0"/>
              <a:t>, 00/00/2015</a:t>
            </a:r>
          </a:p>
        </p:txBody>
      </p:sp>
    </p:spTree>
    <p:extLst>
      <p:ext uri="{BB962C8B-B14F-4D97-AF65-F5344CB8AC3E}">
        <p14:creationId xmlns:p14="http://schemas.microsoft.com/office/powerpoint/2010/main" val="428267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| 08/04/2016 |  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with Bank of Italy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fr-FR" smtClean="0"/>
              <a:pPr>
                <a:defRPr/>
              </a:pPr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835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getto 4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565080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25" name="Diapositiva think-cell" r:id="rId6" imgW="270" imgH="270" progId="TCLayout.ActiveDocument.1">
                  <p:embed/>
                </p:oleObj>
              </mc:Choice>
              <mc:Fallback>
                <p:oleObj name="Diapositiva think-cell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Immagine 14" descr="BNPP_Sign_IT_1l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14" y="6278587"/>
            <a:ext cx="2357168" cy="403200"/>
          </a:xfrm>
          <a:prstGeom prst="rect">
            <a:avLst/>
          </a:prstGeom>
        </p:spPr>
      </p:pic>
      <p:pic>
        <p:nvPicPr>
          <p:cNvPr id="16" name="Immagine 15" descr="BNL_BL_I_Q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27" y="6184418"/>
            <a:ext cx="1956704" cy="576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578" y="115488"/>
            <a:ext cx="8460000" cy="74566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it-IT" dirty="0" smtClean="0"/>
              <a:t>Fare clic per modificare stile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9698" y="1653183"/>
            <a:ext cx="8462880" cy="422408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342578" y="6102440"/>
            <a:ext cx="8460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02564" y="6395560"/>
            <a:ext cx="2016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Meeting with Bank of Italy</a:t>
            </a:r>
            <a:endParaRPr lang="fr-FR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70344" y="6395560"/>
            <a:ext cx="708555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it-IT" smtClean="0"/>
              <a:t>| 08/04/2016 |  </a:t>
            </a:r>
            <a:endParaRPr lang="fr-FR" dirty="0"/>
          </a:p>
        </p:txBody>
      </p:sp>
      <p:sp>
        <p:nvSpPr>
          <p:cNvPr id="1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9768" y="639556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76219AF-F5ED-455B-A512-B03AB3602319}" type="slidenum">
              <a:rPr lang="fr-FR" smtClean="0"/>
              <a:pPr>
                <a:defRPr/>
              </a:pPr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2965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63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ts val="200"/>
        </a:spcBef>
        <a:buClr>
          <a:schemeClr val="accent4"/>
        </a:buClr>
        <a:buSzPct val="100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179388" algn="l" defTabSz="914400" rtl="0" eaLnBrk="1" latinLnBrk="0" hangingPunct="1">
        <a:spcBef>
          <a:spcPts val="200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176213" algn="l" defTabSz="914400" rtl="0" eaLnBrk="1" latinLnBrk="0" hangingPunct="1">
        <a:spcBef>
          <a:spcPts val="200"/>
        </a:spcBef>
        <a:buFont typeface="Wingdings" panose="05000000000000000000" pitchFamily="2" charset="2"/>
        <a:buChar char="§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58875" indent="-168275" algn="l" defTabSz="914400" rtl="0" eaLnBrk="1" latinLnBrk="0" hangingPunct="1">
        <a:spcBef>
          <a:spcPts val="200"/>
        </a:spcBef>
        <a:buFont typeface="Wingdings" panose="05000000000000000000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Tx/>
        <a:buNone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6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87624" y="980728"/>
            <a:ext cx="6498976" cy="172819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</a:rPr>
              <a:t>INIZIATIVA SUPERBONUS</a:t>
            </a:r>
          </a:p>
          <a:p>
            <a:pPr algn="ctr"/>
            <a:r>
              <a:rPr lang="it-IT" sz="3200" b="1" dirty="0" smtClean="0">
                <a:solidFill>
                  <a:schemeClr val="bg1"/>
                </a:solidFill>
              </a:rPr>
              <a:t>Incontro ANCE </a:t>
            </a:r>
            <a:r>
              <a:rPr lang="it-IT" sz="3200" b="1" dirty="0" smtClean="0">
                <a:solidFill>
                  <a:schemeClr val="bg1"/>
                </a:solidFill>
              </a:rPr>
              <a:t>MARCHE</a:t>
            </a:r>
            <a:r>
              <a:rPr lang="it-IT" sz="3200" b="1" dirty="0" smtClean="0">
                <a:solidFill>
                  <a:schemeClr val="bg1"/>
                </a:solidFill>
              </a:rPr>
              <a:t> </a:t>
            </a:r>
            <a:r>
              <a:rPr lang="it-IT" sz="3200" b="1" dirty="0" smtClean="0">
                <a:solidFill>
                  <a:schemeClr val="bg1"/>
                </a:solidFill>
              </a:rPr>
              <a:t>- BNL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353749" y="5229200"/>
            <a:ext cx="2682552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1400" b="1" dirty="0" smtClean="0">
                <a:solidFill>
                  <a:schemeClr val="bg1"/>
                </a:solidFill>
              </a:rPr>
              <a:t>18 FEBBRAIO 2</a:t>
            </a:r>
            <a:r>
              <a:rPr lang="it-IT" sz="1400" b="1" dirty="0" smtClean="0">
                <a:solidFill>
                  <a:schemeClr val="bg1"/>
                </a:solidFill>
              </a:rPr>
              <a:t>021</a:t>
            </a:r>
            <a:endParaRPr lang="it-IT" sz="1400" b="1" dirty="0" smtClean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589240"/>
            <a:ext cx="3888432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3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26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400" dirty="0" smtClean="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 smtClean="0"/>
              <a:t>Processo End to End – Sintesi Tabelle costi Partners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7670344" y="6290785"/>
            <a:ext cx="708555" cy="180000"/>
          </a:xfrm>
        </p:spPr>
        <p:txBody>
          <a:bodyPr/>
          <a:lstStyle/>
          <a:p>
            <a:pPr>
              <a:defRPr/>
            </a:pPr>
            <a:r>
              <a:rPr lang="it-IT" smtClean="0"/>
              <a:t>| 08/04/2016 |  </a:t>
            </a:r>
            <a:endParaRPr lang="fr-FR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602564" y="6290785"/>
            <a:ext cx="2016000" cy="180000"/>
          </a:xfrm>
        </p:spPr>
        <p:txBody>
          <a:bodyPr/>
          <a:lstStyle/>
          <a:p>
            <a:r>
              <a:rPr lang="en-US" smtClean="0"/>
              <a:t>Meeting with Bank of Italy</a:t>
            </a:r>
            <a:endParaRPr lang="fr-FR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436443" y="6395560"/>
            <a:ext cx="180000" cy="180000"/>
          </a:xfrm>
        </p:spPr>
        <p:txBody>
          <a:bodyPr/>
          <a:lstStyle/>
          <a:p>
            <a:pPr>
              <a:defRPr/>
            </a:pPr>
            <a:fld id="{276219AF-F5ED-455B-A512-B03AB3602319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04593"/>
            <a:ext cx="3647290" cy="210217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908" y="1104593"/>
            <a:ext cx="3593524" cy="210217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28" y="929388"/>
            <a:ext cx="1118220" cy="479152"/>
          </a:xfrm>
          <a:prstGeom prst="rect">
            <a:avLst/>
          </a:prstGeom>
        </p:spPr>
      </p:pic>
      <p:cxnSp>
        <p:nvCxnSpPr>
          <p:cNvPr id="14" name="Connettore diritto 13"/>
          <p:cNvCxnSpPr/>
          <p:nvPr/>
        </p:nvCxnSpPr>
        <p:spPr>
          <a:xfrm>
            <a:off x="41554" y="4848159"/>
            <a:ext cx="8989200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1403648" y="2649006"/>
            <a:ext cx="247003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700" b="1" dirty="0" smtClean="0">
                <a:solidFill>
                  <a:srgbClr val="FF0000"/>
                </a:solidFill>
              </a:rPr>
              <a:t>*In </a:t>
            </a:r>
            <a:r>
              <a:rPr lang="it-IT" sz="700" b="1" dirty="0">
                <a:solidFill>
                  <a:srgbClr val="FF0000"/>
                </a:solidFill>
              </a:rPr>
              <a:t>caso di esito positivo delle verifiche, il corrispettivo dovuto per il successivo Servizio di Asseverazione Tecnica sarà decurtato di tale importo.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127077" y="2106566"/>
            <a:ext cx="144016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it-IT" sz="1400" dirty="0" smtClean="0"/>
              <a:t>*</a:t>
            </a:r>
          </a:p>
        </p:txBody>
      </p:sp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546537"/>
              </p:ext>
            </p:extLst>
          </p:nvPr>
        </p:nvGraphicFramePr>
        <p:xfrm>
          <a:off x="342578" y="3989303"/>
          <a:ext cx="811785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8927">
                  <a:extLst>
                    <a:ext uri="{9D8B030D-6E8A-4147-A177-3AD203B41FA5}">
                      <a16:colId xmlns:a16="http://schemas.microsoft.com/office/drawing/2014/main" val="4186406637"/>
                    </a:ext>
                  </a:extLst>
                </a:gridCol>
                <a:gridCol w="4058927">
                  <a:extLst>
                    <a:ext uri="{9D8B030D-6E8A-4147-A177-3AD203B41FA5}">
                      <a16:colId xmlns:a16="http://schemas.microsoft.com/office/drawing/2014/main" val="891754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Corrispettivo</a:t>
                      </a:r>
                      <a:endParaRPr lang="it-IT" sz="105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094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Sopralluoghi per Asseverazione a SAL </a:t>
                      </a:r>
                      <a:endParaRPr lang="it-IT" sz="10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800 €/sopralluogo </a:t>
                      </a:r>
                      <a:r>
                        <a:rPr lang="it-IT" sz="10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+ 22% IVA + 4% per oneri previdenziali. </a:t>
                      </a:r>
                    </a:p>
                  </a:txBody>
                  <a:tcPr>
                    <a:solidFill>
                      <a:srgbClr val="E3E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436614"/>
                  </a:ext>
                </a:extLst>
              </a:tr>
            </a:tbl>
          </a:graphicData>
        </a:graphic>
      </p:graphicFrame>
      <p:sp>
        <p:nvSpPr>
          <p:cNvPr id="22" name="Rettangolo 21"/>
          <p:cNvSpPr/>
          <p:nvPr/>
        </p:nvSpPr>
        <p:spPr>
          <a:xfrm>
            <a:off x="289620" y="3979777"/>
            <a:ext cx="4104456" cy="36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24" name="Tabel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44874"/>
              </p:ext>
            </p:extLst>
          </p:nvPr>
        </p:nvGraphicFramePr>
        <p:xfrm>
          <a:off x="342578" y="5104654"/>
          <a:ext cx="8117854" cy="159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8927">
                  <a:extLst>
                    <a:ext uri="{9D8B030D-6E8A-4147-A177-3AD203B41FA5}">
                      <a16:colId xmlns:a16="http://schemas.microsoft.com/office/drawing/2014/main" val="1733907639"/>
                    </a:ext>
                  </a:extLst>
                </a:gridCol>
                <a:gridCol w="4058927">
                  <a:extLst>
                    <a:ext uri="{9D8B030D-6E8A-4147-A177-3AD203B41FA5}">
                      <a16:colId xmlns:a16="http://schemas.microsoft.com/office/drawing/2014/main" val="3185742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/>
                        <a:t>Corrispettivo</a:t>
                      </a:r>
                      <a:endParaRPr lang="it-IT" sz="105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70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solidFill>
                            <a:schemeClr val="tx1"/>
                          </a:solidFill>
                        </a:rPr>
                        <a:t>Verifica preliminare dei presupposti soggettivi e delle condizioni richieste dal Decreto Rilancio </a:t>
                      </a:r>
                      <a:endParaRPr lang="it-IT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350 € </a:t>
                      </a:r>
                      <a:r>
                        <a:rPr lang="it-IT" sz="10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+ 22% IVA + 4% per oneri previdenziali.</a:t>
                      </a:r>
                      <a:r>
                        <a:rPr lang="it-IT" sz="1000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 *</a:t>
                      </a:r>
                      <a:r>
                        <a:rPr lang="it-IT" sz="10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</a:rPr>
                        <a:t> </a:t>
                      </a:r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817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000" kern="12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Rilascio visto di conformità</a:t>
                      </a:r>
                      <a:endParaRPr lang="it-IT" sz="1000" kern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kern="12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350 €</a:t>
                      </a:r>
                      <a:r>
                        <a:rPr lang="it-IT" sz="1000" kern="12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+ 22% IVA + 4% per oneri previdenziali</a:t>
                      </a:r>
                    </a:p>
                    <a:p>
                      <a:pPr algn="ctr"/>
                      <a:r>
                        <a:rPr lang="it-IT" sz="1000" kern="12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  <a:p>
                      <a:r>
                        <a:rPr lang="it-IT" sz="1000" b="1" kern="12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1%</a:t>
                      </a:r>
                      <a:r>
                        <a:rPr lang="it-IT" sz="1000" kern="12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+mn-ea"/>
                          <a:cs typeface="+mn-cs"/>
                        </a:rPr>
                        <a:t> dei costi dei lavori sostenuti per singola unità immobiliare (+ 22% IVA + 4% per oneri previdenziali)</a:t>
                      </a:r>
                      <a:endParaRPr lang="it-IT" sz="1000" kern="12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948950"/>
                  </a:ext>
                </a:extLst>
              </a:tr>
            </a:tbl>
          </a:graphicData>
        </a:graphic>
      </p:graphicFrame>
      <p:sp>
        <p:nvSpPr>
          <p:cNvPr id="25" name="CasellaDiTesto 24"/>
          <p:cNvSpPr txBox="1"/>
          <p:nvPr/>
        </p:nvSpPr>
        <p:spPr>
          <a:xfrm>
            <a:off x="4504609" y="5809777"/>
            <a:ext cx="3240360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it-IT" sz="900" dirty="0" smtClean="0"/>
              <a:t>* Costo riassorbito in caso di conformità positiva 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285428" y="5096619"/>
            <a:ext cx="4104456" cy="360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400" dirty="0" smtClean="0">
              <a:solidFill>
                <a:schemeClr val="tx1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905" y="4920037"/>
            <a:ext cx="426679" cy="469338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908" y="1105856"/>
            <a:ext cx="1118220" cy="479152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873" y="3902581"/>
            <a:ext cx="1118220" cy="430139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251520" y="3211998"/>
            <a:ext cx="8208912" cy="646331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900" dirty="0">
                <a:solidFill>
                  <a:srgbClr val="000000"/>
                </a:solidFill>
                <a:latin typeface="Tahoma" panose="020B0604030504040204" pitchFamily="34" charset="0"/>
              </a:rPr>
              <a:t>Ai suddetti importi dovranno essere aggiunti: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900" dirty="0" smtClean="0">
                <a:solidFill>
                  <a:srgbClr val="000000"/>
                </a:solidFill>
                <a:latin typeface="Tahoma" panose="020B0604030504040204" pitchFamily="34" charset="0"/>
              </a:rPr>
              <a:t>il </a:t>
            </a:r>
            <a:r>
              <a:rPr lang="it-IT" sz="900" dirty="0">
                <a:solidFill>
                  <a:srgbClr val="000000"/>
                </a:solidFill>
                <a:latin typeface="Tahoma" panose="020B0604030504040204" pitchFamily="34" charset="0"/>
              </a:rPr>
              <a:t>costo dell’assicurazione prevista dalla Legge 77/2020, fissato sin da ora nella percentuale dello 0,5% calcolata sul valore degli interventi asseverati.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900" dirty="0" smtClean="0">
                <a:solidFill>
                  <a:srgbClr val="000000"/>
                </a:solidFill>
                <a:latin typeface="Tahoma" panose="020B0604030504040204" pitchFamily="34" charset="0"/>
              </a:rPr>
              <a:t>IVA </a:t>
            </a:r>
            <a:r>
              <a:rPr lang="it-IT" sz="900" dirty="0">
                <a:solidFill>
                  <a:srgbClr val="000000"/>
                </a:solidFill>
                <a:latin typeface="Tahoma" panose="020B0604030504040204" pitchFamily="34" charset="0"/>
              </a:rPr>
              <a:t>al 22%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900" dirty="0" smtClean="0">
                <a:solidFill>
                  <a:srgbClr val="000000"/>
                </a:solidFill>
                <a:latin typeface="Tahoma" panose="020B0604030504040204" pitchFamily="34" charset="0"/>
              </a:rPr>
              <a:t>Oneri </a:t>
            </a:r>
            <a:r>
              <a:rPr lang="it-IT" sz="900" dirty="0">
                <a:solidFill>
                  <a:srgbClr val="000000"/>
                </a:solidFill>
                <a:latin typeface="Tahoma" panose="020B0604030504040204" pitchFamily="34" charset="0"/>
              </a:rPr>
              <a:t>previdenziali al 4%. </a:t>
            </a:r>
          </a:p>
        </p:txBody>
      </p:sp>
    </p:spTree>
    <p:extLst>
      <p:ext uri="{BB962C8B-B14F-4D97-AF65-F5344CB8AC3E}">
        <p14:creationId xmlns:p14="http://schemas.microsoft.com/office/powerpoint/2010/main" val="320298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TEMPI DI ESECUZIONE – Processo End To End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| 08/04/2016 |  </a:t>
            </a:r>
            <a:endParaRPr lang="fr-FR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602564" y="6356371"/>
            <a:ext cx="2016000" cy="180000"/>
          </a:xfrm>
        </p:spPr>
        <p:txBody>
          <a:bodyPr/>
          <a:lstStyle/>
          <a:p>
            <a:r>
              <a:rPr lang="en-US" smtClean="0"/>
              <a:t>Meeting with Bank of Italy</a:t>
            </a:r>
            <a:endParaRPr lang="fr-FR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10" name="Immagine 9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74" y="980728"/>
            <a:ext cx="5934334" cy="51125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284" y="993953"/>
            <a:ext cx="1115665" cy="48162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974" y="6167618"/>
            <a:ext cx="20669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4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Processo Due </a:t>
            </a:r>
            <a:r>
              <a:rPr lang="it-IT" dirty="0" err="1" smtClean="0"/>
              <a:t>Diligence</a:t>
            </a:r>
            <a:r>
              <a:rPr lang="it-IT" dirty="0" smtClean="0"/>
              <a:t> – Sintesi Tabella Costi Partners 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| 08/04/2016 |  </a:t>
            </a:r>
            <a:endParaRPr lang="fr-FR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with Bank of Italy</a:t>
            </a:r>
            <a:endParaRPr lang="fr-FR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67" y="1340768"/>
            <a:ext cx="4101418" cy="432048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05112" y="1052736"/>
            <a:ext cx="4038095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1600" b="1" dirty="0" smtClean="0">
                <a:solidFill>
                  <a:schemeClr val="accent4"/>
                </a:solidFill>
              </a:rPr>
              <a:t>PROTOS</a:t>
            </a:r>
            <a:r>
              <a:rPr lang="it-IT" sz="1400" b="1" dirty="0" smtClean="0">
                <a:solidFill>
                  <a:schemeClr val="accent4"/>
                </a:solidFill>
              </a:rPr>
              <a:t>:</a:t>
            </a:r>
            <a:endParaRPr lang="en-US" sz="1400" b="1" dirty="0" smtClean="0">
              <a:solidFill>
                <a:schemeClr val="accent4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940152" y="1052736"/>
            <a:ext cx="2160240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1600" b="1" dirty="0" smtClean="0">
                <a:solidFill>
                  <a:schemeClr val="accent4"/>
                </a:solidFill>
              </a:rPr>
              <a:t>ERNST &amp; YOUNG</a:t>
            </a:r>
            <a:endParaRPr lang="en-US" sz="1600" b="1" dirty="0" smtClean="0">
              <a:solidFill>
                <a:schemeClr val="accent4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009" y="1772816"/>
            <a:ext cx="3438525" cy="388843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179" y="6162675"/>
            <a:ext cx="20669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17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dirty="0" smtClean="0"/>
              <a:t>RIFERIMENTI PER SOCIETA’ CON FATTURATO &lt; 1 MLN</a:t>
            </a:r>
            <a:endParaRPr lang="it-IT" sz="24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| 08/04/2016 |  </a:t>
            </a:r>
            <a:endParaRPr lang="fr-FR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with Bank of Italy</a:t>
            </a:r>
            <a:endParaRPr lang="fr-FR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775" y="6137897"/>
            <a:ext cx="2066925" cy="69532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861152"/>
            <a:ext cx="8784977" cy="527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RIFERIMENTI PER SOCIETA’ CON FATTURATO </a:t>
            </a:r>
            <a:r>
              <a:rPr lang="it-IT" sz="2400" dirty="0" smtClean="0"/>
              <a:t> </a:t>
            </a:r>
            <a:r>
              <a:rPr lang="it-IT" sz="2400" u="sng" dirty="0" smtClean="0"/>
              <a:t>&gt; </a:t>
            </a:r>
            <a:r>
              <a:rPr lang="it-IT" sz="2400" u="sng" dirty="0"/>
              <a:t>1 </a:t>
            </a:r>
            <a:r>
              <a:rPr lang="it-IT" sz="2400" u="sng" dirty="0" smtClean="0"/>
              <a:t>mln &lt; 30mln</a:t>
            </a:r>
            <a:endParaRPr lang="it-IT" sz="2400" u="sng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| 08/04/2016 |  </a:t>
            </a:r>
            <a:endParaRPr lang="fr-FR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with Bank of Italy</a:t>
            </a:r>
            <a:endParaRPr lang="fr-FR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843" y="6137897"/>
            <a:ext cx="2066925" cy="69532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" y="861152"/>
            <a:ext cx="8772525" cy="501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6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| 08/04/2016 |  </a:t>
            </a:r>
            <a:endParaRPr lang="fr-FR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with Bank of Italy</a:t>
            </a:r>
            <a:endParaRPr lang="fr-FR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16173" y="0"/>
            <a:ext cx="8460000" cy="745664"/>
          </a:xfrm>
        </p:spPr>
        <p:txBody>
          <a:bodyPr/>
          <a:lstStyle/>
          <a:p>
            <a:r>
              <a:rPr lang="it-IT" dirty="0"/>
              <a:t>RIFERIMENTI PER SOCIETA’ CON FATTURATO </a:t>
            </a:r>
            <a:r>
              <a:rPr lang="it-IT" u="sng" dirty="0" smtClean="0"/>
              <a:t>&gt; 30 mln</a:t>
            </a:r>
            <a:endParaRPr lang="it-IT" u="sng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6137897"/>
            <a:ext cx="2066925" cy="69532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74" y="3717032"/>
            <a:ext cx="8604298" cy="194421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22" y="1222313"/>
            <a:ext cx="8602149" cy="191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9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 </a:t>
            </a:r>
            <a:r>
              <a:rPr lang="it-IT" dirty="0" err="1" smtClean="0"/>
              <a:t>Partners</a:t>
            </a:r>
            <a:r>
              <a:rPr lang="it-IT" dirty="0" smtClean="0"/>
              <a:t> di BNL 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| 08/04/2016 |  </a:t>
            </a:r>
            <a:endParaRPr lang="fr-FR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with Bank of Italy</a:t>
            </a:r>
            <a:endParaRPr lang="fr-FR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692654" y="1225640"/>
            <a:ext cx="7271834" cy="21313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72000" tIns="72000" rIns="72000" bIns="72000" rtlCol="0">
            <a:noAutofit/>
          </a:bodyPr>
          <a:lstStyle/>
          <a:p>
            <a:r>
              <a:rPr lang="it-IT" sz="1600" b="1" u="sng" dirty="0" err="1">
                <a:solidFill>
                  <a:schemeClr val="accent4"/>
                </a:solidFill>
              </a:rPr>
              <a:t>Protos</a:t>
            </a:r>
            <a:r>
              <a:rPr lang="it-IT" sz="1600" b="1" u="sng" dirty="0">
                <a:solidFill>
                  <a:schemeClr val="accent4"/>
                </a:solidFill>
              </a:rPr>
              <a:t> </a:t>
            </a:r>
            <a:r>
              <a:rPr lang="it-IT" sz="1600" b="1" dirty="0">
                <a:solidFill>
                  <a:schemeClr val="accent4"/>
                </a:solidFill>
              </a:rPr>
              <a:t>è leader da 30 anni nei servizi di </a:t>
            </a:r>
            <a:r>
              <a:rPr lang="it-IT" sz="1600" b="1" dirty="0" err="1">
                <a:solidFill>
                  <a:schemeClr val="accent4"/>
                </a:solidFill>
              </a:rPr>
              <a:t>technical</a:t>
            </a:r>
            <a:r>
              <a:rPr lang="it-IT" sz="1600" b="1" dirty="0">
                <a:solidFill>
                  <a:schemeClr val="accent4"/>
                </a:solidFill>
              </a:rPr>
              <a:t> </a:t>
            </a:r>
            <a:r>
              <a:rPr lang="it-IT" sz="1600" b="1" dirty="0" err="1">
                <a:solidFill>
                  <a:schemeClr val="accent4"/>
                </a:solidFill>
              </a:rPr>
              <a:t>advisory</a:t>
            </a:r>
            <a:r>
              <a:rPr lang="it-IT" sz="1600" b="1" dirty="0">
                <a:solidFill>
                  <a:schemeClr val="accent4"/>
                </a:solidFill>
              </a:rPr>
              <a:t> assistendo i propri clienti pubblici e privati nella gestione dei profili di rischio nelle fasi di supporto al finanziamento, realizzazione e gestione degli </a:t>
            </a:r>
            <a:r>
              <a:rPr lang="it-IT" sz="1600" b="1" dirty="0" err="1">
                <a:solidFill>
                  <a:schemeClr val="accent4"/>
                </a:solidFill>
              </a:rPr>
              <a:t>asset</a:t>
            </a:r>
            <a:r>
              <a:rPr lang="it-IT" sz="1600" b="1" dirty="0">
                <a:solidFill>
                  <a:schemeClr val="accent4"/>
                </a:solidFill>
              </a:rPr>
              <a:t> mediante un team di tecnici e ingegneri con competenze specialistiche, che fornisce strumenti finalizzati alla mappatura e mitigazione dei rischi nei settori quali credito, investimenti, assicurazioni e riassicurazioni. Nei settori del Real Estate, Energy &amp; </a:t>
            </a:r>
            <a:r>
              <a:rPr lang="it-IT" sz="1600" b="1" dirty="0" err="1">
                <a:solidFill>
                  <a:schemeClr val="accent4"/>
                </a:solidFill>
              </a:rPr>
              <a:t>Power</a:t>
            </a:r>
            <a:r>
              <a:rPr lang="it-IT" sz="1600" b="1" dirty="0">
                <a:solidFill>
                  <a:schemeClr val="accent4"/>
                </a:solidFill>
              </a:rPr>
              <a:t>, </a:t>
            </a:r>
            <a:r>
              <a:rPr lang="it-IT" sz="1600" b="1" dirty="0" err="1">
                <a:solidFill>
                  <a:schemeClr val="accent4"/>
                </a:solidFill>
              </a:rPr>
              <a:t>Infrastructure</a:t>
            </a:r>
            <a:r>
              <a:rPr lang="it-IT" sz="1600" b="1" dirty="0">
                <a:solidFill>
                  <a:schemeClr val="accent4"/>
                </a:solidFill>
              </a:rPr>
              <a:t>, Manufacturing and NPL </a:t>
            </a:r>
            <a:r>
              <a:rPr lang="it-IT" sz="1600" b="1" dirty="0" err="1">
                <a:solidFill>
                  <a:schemeClr val="accent4"/>
                </a:solidFill>
              </a:rPr>
              <a:t>Division</a:t>
            </a:r>
            <a:r>
              <a:rPr lang="it-IT" sz="1600" b="1" dirty="0">
                <a:solidFill>
                  <a:schemeClr val="accent4"/>
                </a:solidFill>
              </a:rPr>
              <a:t>.</a:t>
            </a:r>
          </a:p>
          <a:p>
            <a:endParaRPr lang="it-IT" sz="1400" b="1" dirty="0" smtClean="0">
              <a:solidFill>
                <a:schemeClr val="accent4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3568" y="3645024"/>
            <a:ext cx="8119010" cy="13681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it-IT" sz="1400" dirty="0" smtClean="0">
              <a:solidFill>
                <a:schemeClr val="accent4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67" y="3637843"/>
            <a:ext cx="989005" cy="93867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692654" y="3637843"/>
            <a:ext cx="7271834" cy="15841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72000" tIns="72000" rIns="72000" bIns="72000" rtlCol="0">
            <a:noAutofit/>
          </a:bodyPr>
          <a:lstStyle/>
          <a:p>
            <a:r>
              <a:rPr lang="it-IT" b="1" u="sng" dirty="0"/>
              <a:t>Ernst &amp; Young</a:t>
            </a:r>
            <a:r>
              <a:rPr lang="it-IT" b="1" dirty="0"/>
              <a:t>, leader mondiale nella consulenza alle imprese offre linee di servizi integrati quali - Assurance, </a:t>
            </a:r>
            <a:r>
              <a:rPr lang="it-IT" b="1" dirty="0" err="1"/>
              <a:t>Advisory</a:t>
            </a:r>
            <a:r>
              <a:rPr lang="it-IT" b="1" dirty="0"/>
              <a:t>, </a:t>
            </a:r>
            <a:r>
              <a:rPr lang="it-IT" b="1" dirty="0" err="1"/>
              <a:t>Tax</a:t>
            </a:r>
            <a:r>
              <a:rPr lang="it-IT" b="1" dirty="0"/>
              <a:t> &amp; Law e </a:t>
            </a:r>
            <a:r>
              <a:rPr lang="it-IT" b="1" dirty="0" err="1"/>
              <a:t>Strategy</a:t>
            </a:r>
            <a:r>
              <a:rPr lang="it-IT" b="1" dirty="0"/>
              <a:t> and </a:t>
            </a:r>
            <a:r>
              <a:rPr lang="it-IT" b="1" dirty="0" err="1"/>
              <a:t>Transactions</a:t>
            </a:r>
            <a:r>
              <a:rPr lang="it-IT" b="1" dirty="0"/>
              <a:t> – mediante </a:t>
            </a:r>
            <a:r>
              <a:rPr lang="it-IT" b="1" dirty="0" err="1"/>
              <a:t>ca</a:t>
            </a:r>
            <a:r>
              <a:rPr lang="it-IT" b="1" dirty="0"/>
              <a:t>. 280.000 collaboratori nel mondo. </a:t>
            </a:r>
            <a:endParaRPr lang="it-IT" sz="1400" b="1" dirty="0" smtClean="0">
              <a:solidFill>
                <a:schemeClr val="accent4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3" y="1772816"/>
            <a:ext cx="1534052" cy="62245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974" y="6140864"/>
            <a:ext cx="2237794" cy="71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3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Cosa offre BNL (110%)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42578" y="1072665"/>
            <a:ext cx="8460000" cy="5256584"/>
          </a:xfrm>
          <a:prstGeom prst="rect">
            <a:avLst/>
          </a:prstGeom>
          <a:noFill/>
        </p:spPr>
        <p:txBody>
          <a:bodyPr wrap="square" lIns="108000" tIns="180000" rIns="108000" bIns="36000" rtlCol="0" anchor="ctr" anchorCtr="0">
            <a:noAutofit/>
          </a:bodyPr>
          <a:lstStyle/>
          <a:p>
            <a:pPr algn="just"/>
            <a:r>
              <a:rPr lang="it-IT" sz="1700" dirty="0" smtClean="0">
                <a:solidFill>
                  <a:schemeClr val="accent4"/>
                </a:solidFill>
              </a:rPr>
              <a:t>L’azienda </a:t>
            </a:r>
            <a:r>
              <a:rPr lang="it-IT" sz="1700" dirty="0">
                <a:solidFill>
                  <a:schemeClr val="accent4"/>
                </a:solidFill>
              </a:rPr>
              <a:t>che esegue i </a:t>
            </a:r>
            <a:r>
              <a:rPr lang="it-IT" sz="1700" dirty="0" smtClean="0">
                <a:solidFill>
                  <a:schemeClr val="accent4"/>
                </a:solidFill>
              </a:rPr>
              <a:t>lavori e/o il general </a:t>
            </a:r>
            <a:r>
              <a:rPr lang="it-IT" sz="1700" dirty="0" err="1" smtClean="0">
                <a:solidFill>
                  <a:schemeClr val="accent4"/>
                </a:solidFill>
              </a:rPr>
              <a:t>contractor</a:t>
            </a:r>
            <a:r>
              <a:rPr lang="it-IT" sz="1700" dirty="0" smtClean="0">
                <a:solidFill>
                  <a:schemeClr val="accent4"/>
                </a:solidFill>
              </a:rPr>
              <a:t> (titolare </a:t>
            </a:r>
            <a:r>
              <a:rPr lang="it-IT" sz="1700" dirty="0">
                <a:solidFill>
                  <a:schemeClr val="accent4"/>
                </a:solidFill>
              </a:rPr>
              <a:t>del credito </a:t>
            </a:r>
            <a:r>
              <a:rPr lang="it-IT" sz="1700" dirty="0" smtClean="0">
                <a:solidFill>
                  <a:schemeClr val="accent4"/>
                </a:solidFill>
              </a:rPr>
              <a:t>d’imposta acquisito mediante opzione sconto fattura) </a:t>
            </a:r>
            <a:r>
              <a:rPr lang="it-IT" sz="1700" dirty="0">
                <a:solidFill>
                  <a:schemeClr val="accent4"/>
                </a:solidFill>
              </a:rPr>
              <a:t>verrà supportata da </a:t>
            </a:r>
            <a:r>
              <a:rPr lang="it-IT" sz="1700" b="1" u="sng" dirty="0">
                <a:solidFill>
                  <a:srgbClr val="FF0000"/>
                </a:solidFill>
              </a:rPr>
              <a:t>BNL</a:t>
            </a:r>
            <a:r>
              <a:rPr lang="it-IT" sz="1700" b="1" dirty="0">
                <a:solidFill>
                  <a:schemeClr val="accent4"/>
                </a:solidFill>
              </a:rPr>
              <a:t> </a:t>
            </a:r>
            <a:endParaRPr lang="it-IT" sz="1700" b="1" dirty="0" smtClean="0">
              <a:solidFill>
                <a:schemeClr val="accent4"/>
              </a:solidFill>
            </a:endParaRPr>
          </a:p>
          <a:p>
            <a:pPr algn="ctr"/>
            <a:r>
              <a:rPr lang="it-IT" sz="1700" dirty="0" smtClean="0">
                <a:solidFill>
                  <a:schemeClr val="accent4"/>
                </a:solidFill>
              </a:rPr>
              <a:t>mediante:</a:t>
            </a:r>
          </a:p>
          <a:p>
            <a:pPr algn="just"/>
            <a:endParaRPr lang="it-IT" sz="1700" dirty="0">
              <a:solidFill>
                <a:schemeClr val="accent4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700" b="1" u="sng" dirty="0" smtClean="0">
                <a:solidFill>
                  <a:srgbClr val="FF0000"/>
                </a:solidFill>
              </a:rPr>
              <a:t>intervento dei partners</a:t>
            </a:r>
            <a:r>
              <a:rPr lang="it-IT" sz="1700" b="1" dirty="0" smtClean="0">
                <a:solidFill>
                  <a:srgbClr val="FF0000"/>
                </a:solidFill>
              </a:rPr>
              <a:t> </a:t>
            </a:r>
            <a:r>
              <a:rPr lang="it-IT" sz="1700" dirty="0" smtClean="0">
                <a:solidFill>
                  <a:schemeClr val="accent4"/>
                </a:solidFill>
              </a:rPr>
              <a:t>(</a:t>
            </a:r>
            <a:r>
              <a:rPr lang="it-IT" sz="1700" dirty="0" err="1" smtClean="0">
                <a:solidFill>
                  <a:schemeClr val="accent4"/>
                </a:solidFill>
              </a:rPr>
              <a:t>Protos</a:t>
            </a:r>
            <a:r>
              <a:rPr lang="it-IT" sz="1700" dirty="0" smtClean="0">
                <a:solidFill>
                  <a:schemeClr val="accent4"/>
                </a:solidFill>
              </a:rPr>
              <a:t>/EY) previsti due differenti ed opzionali processi: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700" b="1" i="1" dirty="0" smtClean="0">
                <a:solidFill>
                  <a:schemeClr val="accent4"/>
                </a:solidFill>
              </a:rPr>
              <a:t>End to End</a:t>
            </a:r>
            <a:r>
              <a:rPr lang="it-IT" sz="1700" dirty="0" smtClean="0">
                <a:solidFill>
                  <a:schemeClr val="accent4"/>
                </a:solidFill>
              </a:rPr>
              <a:t>: i </a:t>
            </a:r>
            <a:r>
              <a:rPr lang="it-IT" sz="1700" dirty="0" err="1" smtClean="0">
                <a:solidFill>
                  <a:schemeClr val="accent4"/>
                </a:solidFill>
              </a:rPr>
              <a:t>partners</a:t>
            </a:r>
            <a:r>
              <a:rPr lang="it-IT" sz="1700" dirty="0" smtClean="0">
                <a:solidFill>
                  <a:schemeClr val="accent4"/>
                </a:solidFill>
              </a:rPr>
              <a:t> </a:t>
            </a:r>
            <a:r>
              <a:rPr lang="it-IT" sz="1700" dirty="0">
                <a:solidFill>
                  <a:schemeClr val="accent4"/>
                </a:solidFill>
              </a:rPr>
              <a:t>svolgeranno tutte le attività di </a:t>
            </a:r>
            <a:r>
              <a:rPr lang="it-IT" sz="1700" dirty="0" smtClean="0">
                <a:solidFill>
                  <a:schemeClr val="accent4"/>
                </a:solidFill>
              </a:rPr>
              <a:t>eventuale </a:t>
            </a:r>
            <a:r>
              <a:rPr lang="it-IT" sz="1700" dirty="0" err="1" smtClean="0">
                <a:solidFill>
                  <a:schemeClr val="accent4"/>
                </a:solidFill>
              </a:rPr>
              <a:t>prefattibilità</a:t>
            </a:r>
            <a:r>
              <a:rPr lang="it-IT" sz="1700" dirty="0" smtClean="0">
                <a:solidFill>
                  <a:schemeClr val="accent4"/>
                </a:solidFill>
              </a:rPr>
              <a:t>, asseverazione tecnica, ape iniziale/finale  </a:t>
            </a:r>
            <a:r>
              <a:rPr lang="it-IT" sz="1700" dirty="0">
                <a:solidFill>
                  <a:schemeClr val="accent4"/>
                </a:solidFill>
              </a:rPr>
              <a:t>e </a:t>
            </a:r>
            <a:r>
              <a:rPr lang="it-IT" sz="1700" dirty="0" smtClean="0">
                <a:solidFill>
                  <a:schemeClr val="accent4"/>
                </a:solidFill>
              </a:rPr>
              <a:t>visto conformità del progetto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1700" b="1" i="1" dirty="0" smtClean="0">
                <a:solidFill>
                  <a:schemeClr val="accent4"/>
                </a:solidFill>
              </a:rPr>
              <a:t>Due </a:t>
            </a:r>
            <a:r>
              <a:rPr lang="it-IT" sz="1700" b="1" i="1" dirty="0" err="1" smtClean="0">
                <a:solidFill>
                  <a:schemeClr val="accent4"/>
                </a:solidFill>
              </a:rPr>
              <a:t>Diligence</a:t>
            </a:r>
            <a:r>
              <a:rPr lang="it-IT" sz="1700" dirty="0" smtClean="0">
                <a:solidFill>
                  <a:schemeClr val="accent4"/>
                </a:solidFill>
              </a:rPr>
              <a:t>: verifica documentale dell’operato dei tecnici/consulenti di fiducia dell’azienda</a:t>
            </a:r>
          </a:p>
          <a:p>
            <a:pPr algn="just"/>
            <a:endParaRPr lang="it-IT" sz="1700" dirty="0">
              <a:solidFill>
                <a:schemeClr val="accent4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700" b="1" u="sng" dirty="0" smtClean="0">
                <a:solidFill>
                  <a:srgbClr val="FF0000"/>
                </a:solidFill>
              </a:rPr>
              <a:t>finanziamento </a:t>
            </a:r>
            <a:r>
              <a:rPr lang="it-IT" sz="1700" b="1" u="sng" dirty="0">
                <a:solidFill>
                  <a:srgbClr val="FF0000"/>
                </a:solidFill>
              </a:rPr>
              <a:t>cantiere</a:t>
            </a:r>
            <a:r>
              <a:rPr lang="it-IT" sz="1700" b="1" dirty="0">
                <a:solidFill>
                  <a:srgbClr val="FF0000"/>
                </a:solidFill>
              </a:rPr>
              <a:t> </a:t>
            </a:r>
            <a:r>
              <a:rPr lang="it-IT" sz="1700" dirty="0">
                <a:solidFill>
                  <a:schemeClr val="accent4"/>
                </a:solidFill>
              </a:rPr>
              <a:t>fino a un massimo del 70% dei costi di cantiere per poter anticipare gli importi di “esecuzione lavori</a:t>
            </a:r>
            <a:r>
              <a:rPr lang="it-IT" sz="1700" dirty="0" smtClean="0">
                <a:solidFill>
                  <a:schemeClr val="accent4"/>
                </a:solidFill>
              </a:rPr>
              <a:t>”. Necessaria istruttoria creditizia.</a:t>
            </a:r>
          </a:p>
          <a:p>
            <a:pPr algn="just"/>
            <a:endParaRPr lang="it-IT" sz="1700" dirty="0">
              <a:solidFill>
                <a:schemeClr val="accent4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700" b="1" u="sng" dirty="0" smtClean="0">
                <a:solidFill>
                  <a:srgbClr val="FF0000"/>
                </a:solidFill>
              </a:rPr>
              <a:t>acquisto </a:t>
            </a:r>
            <a:r>
              <a:rPr lang="it-IT" sz="1700" b="1" u="sng" dirty="0">
                <a:solidFill>
                  <a:srgbClr val="FF0000"/>
                </a:solidFill>
              </a:rPr>
              <a:t>del credito d’imposta</a:t>
            </a:r>
            <a:r>
              <a:rPr lang="it-IT" sz="1700" b="1" dirty="0">
                <a:solidFill>
                  <a:srgbClr val="FF0000"/>
                </a:solidFill>
              </a:rPr>
              <a:t> </a:t>
            </a:r>
            <a:r>
              <a:rPr lang="it-IT" sz="1700" dirty="0">
                <a:solidFill>
                  <a:schemeClr val="accent4"/>
                </a:solidFill>
              </a:rPr>
              <a:t>(a fine lavori o come previsto dalla norma anche </a:t>
            </a:r>
            <a:r>
              <a:rPr lang="it-IT" sz="1700" dirty="0" smtClean="0">
                <a:solidFill>
                  <a:schemeClr val="accent4"/>
                </a:solidFill>
              </a:rPr>
              <a:t>a </a:t>
            </a:r>
            <a:r>
              <a:rPr lang="it-IT" sz="1700" dirty="0" err="1" smtClean="0">
                <a:solidFill>
                  <a:schemeClr val="accent4"/>
                </a:solidFill>
              </a:rPr>
              <a:t>sal</a:t>
            </a:r>
            <a:r>
              <a:rPr lang="it-IT" sz="1700" dirty="0" smtClean="0">
                <a:solidFill>
                  <a:schemeClr val="accent4"/>
                </a:solidFill>
              </a:rPr>
              <a:t> – </a:t>
            </a:r>
            <a:r>
              <a:rPr lang="it-IT" sz="1700" dirty="0" err="1" smtClean="0">
                <a:solidFill>
                  <a:schemeClr val="accent4"/>
                </a:solidFill>
              </a:rPr>
              <a:t>max</a:t>
            </a:r>
            <a:r>
              <a:rPr lang="it-IT" sz="1700" dirty="0" smtClean="0">
                <a:solidFill>
                  <a:schemeClr val="accent4"/>
                </a:solidFill>
              </a:rPr>
              <a:t> 3 ed il primo non inferiore al 30%) </a:t>
            </a:r>
            <a:r>
              <a:rPr lang="it-IT" sz="1700" dirty="0">
                <a:solidFill>
                  <a:schemeClr val="accent4"/>
                </a:solidFill>
              </a:rPr>
              <a:t>il cui importo verrà utilizzato, in caso di finanziamento cantiere, per chiudere gli anticipi erogati per l’esecuzione </a:t>
            </a:r>
            <a:r>
              <a:rPr lang="it-IT" sz="1700" dirty="0" smtClean="0">
                <a:solidFill>
                  <a:schemeClr val="accent4"/>
                </a:solidFill>
              </a:rPr>
              <a:t>lavori. </a:t>
            </a:r>
            <a:r>
              <a:rPr lang="it-IT" sz="1700" b="1" u="sng" dirty="0" smtClean="0">
                <a:solidFill>
                  <a:schemeClr val="accent4"/>
                </a:solidFill>
              </a:rPr>
              <a:t>L’acquisto </a:t>
            </a:r>
            <a:r>
              <a:rPr lang="it-IT" sz="1700" b="1" u="sng" dirty="0">
                <a:solidFill>
                  <a:schemeClr val="accent4"/>
                </a:solidFill>
              </a:rPr>
              <a:t>parziale </a:t>
            </a:r>
            <a:r>
              <a:rPr lang="it-IT" sz="1700" dirty="0">
                <a:solidFill>
                  <a:schemeClr val="accent4"/>
                </a:solidFill>
              </a:rPr>
              <a:t>può essere un valido supporto finanziario qualora non si </a:t>
            </a:r>
            <a:r>
              <a:rPr lang="it-IT" sz="1700" dirty="0" smtClean="0">
                <a:solidFill>
                  <a:schemeClr val="accent4"/>
                </a:solidFill>
              </a:rPr>
              <a:t>proceda </a:t>
            </a:r>
            <a:r>
              <a:rPr lang="it-IT" sz="1700" dirty="0">
                <a:solidFill>
                  <a:schemeClr val="accent4"/>
                </a:solidFill>
              </a:rPr>
              <a:t>con le linee di </a:t>
            </a:r>
            <a:r>
              <a:rPr lang="it-IT" sz="1700" dirty="0" smtClean="0">
                <a:solidFill>
                  <a:schemeClr val="accent4"/>
                </a:solidFill>
              </a:rPr>
              <a:t>cantiere. La </a:t>
            </a:r>
            <a:r>
              <a:rPr lang="it-IT" sz="1700" dirty="0">
                <a:solidFill>
                  <a:schemeClr val="accent4"/>
                </a:solidFill>
              </a:rPr>
              <a:t>differenza verrà accreditata sul conto dell’impresa</a:t>
            </a:r>
            <a:r>
              <a:rPr lang="it-IT" sz="1700" dirty="0" smtClean="0">
                <a:solidFill>
                  <a:schemeClr val="accent4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it-IT" sz="1700" dirty="0">
              <a:solidFill>
                <a:schemeClr val="accent4"/>
              </a:solidFill>
            </a:endParaRPr>
          </a:p>
          <a:p>
            <a:pPr algn="just"/>
            <a:r>
              <a:rPr lang="it-IT" sz="1700" dirty="0" smtClean="0">
                <a:solidFill>
                  <a:schemeClr val="accent4"/>
                </a:solidFill>
              </a:rPr>
              <a:t>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843" y="6137897"/>
            <a:ext cx="20669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578" y="115488"/>
            <a:ext cx="8460000" cy="577208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Finanziamento Cantiere </a:t>
            </a:r>
            <a:r>
              <a:rPr lang="it-IT" dirty="0" smtClean="0"/>
              <a:t>BT (solo 110%) 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| 08/04/2016 |  </a:t>
            </a:r>
            <a:endParaRPr lang="fr-FR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Meeting with Bank of Italy</a:t>
            </a:r>
            <a:endParaRPr lang="fr-FR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6" name="Rettangolo 5"/>
          <p:cNvSpPr/>
          <p:nvPr/>
        </p:nvSpPr>
        <p:spPr>
          <a:xfrm>
            <a:off x="171867" y="941539"/>
            <a:ext cx="880142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600" b="1" u="sng" dirty="0" smtClean="0">
                <a:solidFill>
                  <a:srgbClr val="FF0000"/>
                </a:solidFill>
              </a:rPr>
              <a:t>Linea </a:t>
            </a:r>
            <a:r>
              <a:rPr lang="it-IT" sz="1600" b="1" u="sng" dirty="0">
                <a:solidFill>
                  <a:srgbClr val="FF0000"/>
                </a:solidFill>
              </a:rPr>
              <a:t>a BT Finanziamento cantiere specifico garantita o meno dal </a:t>
            </a:r>
            <a:r>
              <a:rPr lang="it-IT" sz="1600" b="1" u="sng" dirty="0" err="1" smtClean="0">
                <a:solidFill>
                  <a:srgbClr val="FF0000"/>
                </a:solidFill>
              </a:rPr>
              <a:t>FdG</a:t>
            </a:r>
            <a:endParaRPr lang="it-IT" sz="1600" b="1" u="sng" dirty="0" smtClean="0">
              <a:solidFill>
                <a:srgbClr val="FF0000"/>
              </a:solidFill>
            </a:endParaRPr>
          </a:p>
          <a:p>
            <a:pPr lvl="0" algn="ctr"/>
            <a:r>
              <a:rPr lang="it-IT" sz="1600" b="1" u="sng" dirty="0" smtClean="0">
                <a:solidFill>
                  <a:srgbClr val="FF0000"/>
                </a:solidFill>
              </a:rPr>
              <a:t> </a:t>
            </a:r>
            <a:endParaRPr lang="it-IT" sz="1600" b="1" u="sng" dirty="0">
              <a:solidFill>
                <a:srgbClr val="FF0000"/>
              </a:solidFill>
            </a:endParaRPr>
          </a:p>
          <a:p>
            <a:pPr lvl="0"/>
            <a:endParaRPr lang="it-IT" sz="1200" dirty="0" smtClean="0">
              <a:solidFill>
                <a:srgbClr val="008578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sz="1600" b="1" dirty="0" smtClean="0">
                <a:solidFill>
                  <a:srgbClr val="008578"/>
                </a:solidFill>
              </a:rPr>
              <a:t>‒ </a:t>
            </a:r>
            <a:r>
              <a:rPr lang="it-IT" sz="1600" b="1" dirty="0">
                <a:solidFill>
                  <a:srgbClr val="008578"/>
                </a:solidFill>
              </a:rPr>
              <a:t>Durata linea BT: durata lavori prevista in contratto + 3 mesi di </a:t>
            </a:r>
            <a:r>
              <a:rPr lang="it-IT" sz="1600" b="1" dirty="0" err="1">
                <a:solidFill>
                  <a:srgbClr val="008578"/>
                </a:solidFill>
              </a:rPr>
              <a:t>contingency</a:t>
            </a:r>
            <a:r>
              <a:rPr lang="it-IT" sz="1600" b="1" dirty="0">
                <a:solidFill>
                  <a:srgbClr val="008578"/>
                </a:solidFill>
              </a:rPr>
              <a:t> nel rispetto della data di scadenza ultima prevista dal decreto per ottenere </a:t>
            </a:r>
            <a:r>
              <a:rPr lang="it-IT" sz="1600" b="1" dirty="0" smtClean="0">
                <a:solidFill>
                  <a:srgbClr val="008578"/>
                </a:solidFill>
              </a:rPr>
              <a:t>l’agevolazione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it-IT" sz="1200" b="1" dirty="0">
              <a:solidFill>
                <a:srgbClr val="008578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8578"/>
                </a:solidFill>
              </a:rPr>
              <a:t>‒ Unica controparte per cantiere, solo Unità Organizzata (no privati, no condomini</a:t>
            </a:r>
            <a:r>
              <a:rPr lang="it-IT" sz="1600" b="1" dirty="0" smtClean="0">
                <a:solidFill>
                  <a:srgbClr val="008578"/>
                </a:solidFill>
              </a:rPr>
              <a:t>).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it-IT" sz="1200" b="1" dirty="0">
              <a:solidFill>
                <a:srgbClr val="008578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8578"/>
                </a:solidFill>
              </a:rPr>
              <a:t>‒ Importo: </a:t>
            </a:r>
            <a:r>
              <a:rPr lang="it-IT" sz="1600" b="1" dirty="0" err="1">
                <a:solidFill>
                  <a:srgbClr val="008578"/>
                </a:solidFill>
              </a:rPr>
              <a:t>max</a:t>
            </a:r>
            <a:r>
              <a:rPr lang="it-IT" sz="1600" b="1" dirty="0">
                <a:solidFill>
                  <a:srgbClr val="008578"/>
                </a:solidFill>
              </a:rPr>
              <a:t> 70% importo </a:t>
            </a:r>
            <a:r>
              <a:rPr lang="it-IT" sz="1600" b="1" dirty="0" smtClean="0">
                <a:solidFill>
                  <a:srgbClr val="008578"/>
                </a:solidFill>
              </a:rPr>
              <a:t>commessa – necessario DURC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it-IT" sz="1200" b="1" dirty="0">
              <a:solidFill>
                <a:srgbClr val="008578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8578"/>
                </a:solidFill>
              </a:rPr>
              <a:t>‒ Erogazione: condizionata alla prima asseverazione tecnica finalizzata a garantire che il progetto sia </a:t>
            </a:r>
            <a:r>
              <a:rPr lang="it-IT" sz="1600" b="1" dirty="0" err="1">
                <a:solidFill>
                  <a:srgbClr val="008578"/>
                </a:solidFill>
              </a:rPr>
              <a:t>compliant</a:t>
            </a:r>
            <a:r>
              <a:rPr lang="it-IT" sz="1600" b="1" dirty="0">
                <a:solidFill>
                  <a:srgbClr val="008578"/>
                </a:solidFill>
              </a:rPr>
              <a:t> con la normativa</a:t>
            </a:r>
            <a:r>
              <a:rPr lang="it-IT" sz="1600" b="1" dirty="0" smtClean="0">
                <a:solidFill>
                  <a:srgbClr val="008578"/>
                </a:solidFill>
              </a:rPr>
              <a:t>;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it-IT" sz="1200" b="1" dirty="0">
              <a:solidFill>
                <a:srgbClr val="008578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8578"/>
                </a:solidFill>
              </a:rPr>
              <a:t>‒ Modalità di erogazione a SAL previa perizia tecnica. Verranno </a:t>
            </a:r>
            <a:r>
              <a:rPr lang="it-IT" sz="1600" b="1" dirty="0" smtClean="0">
                <a:solidFill>
                  <a:srgbClr val="008578"/>
                </a:solidFill>
              </a:rPr>
              <a:t>valutate </a:t>
            </a:r>
            <a:r>
              <a:rPr lang="it-IT" sz="1600" b="1" dirty="0">
                <a:solidFill>
                  <a:srgbClr val="008578"/>
                </a:solidFill>
              </a:rPr>
              <a:t>singolarmente eventuali erogazioni a supporto dei costi di </a:t>
            </a:r>
            <a:r>
              <a:rPr lang="it-IT" sz="1600" b="1" dirty="0" err="1">
                <a:solidFill>
                  <a:srgbClr val="008578"/>
                </a:solidFill>
              </a:rPr>
              <a:t>pre</a:t>
            </a:r>
            <a:r>
              <a:rPr lang="it-IT" sz="1600" b="1" dirty="0">
                <a:solidFill>
                  <a:srgbClr val="008578"/>
                </a:solidFill>
              </a:rPr>
              <a:t>-cantierizzazione</a:t>
            </a:r>
            <a:r>
              <a:rPr lang="it-IT" sz="1600" b="1" dirty="0" smtClean="0">
                <a:solidFill>
                  <a:srgbClr val="008578"/>
                </a:solidFill>
              </a:rPr>
              <a:t>.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it-IT" sz="1200" b="1" dirty="0">
              <a:solidFill>
                <a:srgbClr val="008578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8578"/>
                </a:solidFill>
              </a:rPr>
              <a:t>‒ È possibile acquisire anche altre garanzie che possono mitigare il </a:t>
            </a:r>
            <a:r>
              <a:rPr lang="it-IT" sz="1600" b="1" dirty="0" smtClean="0">
                <a:solidFill>
                  <a:srgbClr val="008578"/>
                </a:solidFill>
              </a:rPr>
              <a:t>rischio</a:t>
            </a:r>
          </a:p>
          <a:p>
            <a:pPr lvl="0"/>
            <a:endParaRPr lang="it-IT" sz="1200" b="1" dirty="0">
              <a:solidFill>
                <a:srgbClr val="008578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rgbClr val="008578"/>
                </a:solidFill>
              </a:rPr>
              <a:t>‒ Estinzione della linea BT con il netto ricavo della cessione credito d’imposta maturato a seguito </a:t>
            </a:r>
            <a:r>
              <a:rPr lang="it-IT" sz="1600" b="1" dirty="0" smtClean="0">
                <a:solidFill>
                  <a:srgbClr val="008578"/>
                </a:solidFill>
              </a:rPr>
              <a:t>dei </a:t>
            </a:r>
            <a:r>
              <a:rPr lang="it-IT" sz="1600" b="1" dirty="0">
                <a:solidFill>
                  <a:srgbClr val="008578"/>
                </a:solidFill>
              </a:rPr>
              <a:t>lavori </a:t>
            </a:r>
            <a:r>
              <a:rPr lang="it-IT" sz="1600" b="1" dirty="0" smtClean="0">
                <a:solidFill>
                  <a:srgbClr val="008578"/>
                </a:solidFill>
              </a:rPr>
              <a:t>eseguiti ed asseverati o con </a:t>
            </a:r>
            <a:r>
              <a:rPr lang="it-IT" sz="1600" b="1" dirty="0">
                <a:solidFill>
                  <a:srgbClr val="008578"/>
                </a:solidFill>
              </a:rPr>
              <a:t>visto di conformità EY/</a:t>
            </a:r>
            <a:r>
              <a:rPr lang="it-IT" sz="1600" b="1" dirty="0" err="1">
                <a:solidFill>
                  <a:srgbClr val="008578"/>
                </a:solidFill>
              </a:rPr>
              <a:t>Protos</a:t>
            </a:r>
            <a:endParaRPr lang="it-IT" sz="1600" b="1" dirty="0">
              <a:solidFill>
                <a:srgbClr val="008578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843" y="6162675"/>
            <a:ext cx="20669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/>
              <a:t>A quanto compra il credito (110%) la BNL ?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42578" y="861152"/>
            <a:ext cx="8460000" cy="5232144"/>
          </a:xfrm>
          <a:prstGeom prst="rect">
            <a:avLst/>
          </a:prstGeom>
          <a:noFill/>
          <a:ln w="31750">
            <a:solidFill>
              <a:srgbClr val="FF6600"/>
            </a:solidFill>
          </a:ln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just"/>
            <a:r>
              <a:rPr lang="it-IT" sz="2000" dirty="0">
                <a:solidFill>
                  <a:schemeClr val="accent4"/>
                </a:solidFill>
              </a:rPr>
              <a:t>Solo dopo le certificazioni rilasciate dai partners, la BNL acquisterà il credito d’imposta ad </a:t>
            </a:r>
            <a:r>
              <a:rPr lang="it-IT" sz="2000" dirty="0" smtClean="0">
                <a:solidFill>
                  <a:schemeClr val="accent4"/>
                </a:solidFill>
              </a:rPr>
              <a:t>un </a:t>
            </a:r>
          </a:p>
          <a:p>
            <a:pPr algn="just"/>
            <a:endParaRPr lang="it-IT" sz="2000" dirty="0" smtClean="0">
              <a:solidFill>
                <a:schemeClr val="accent4"/>
              </a:solidFill>
            </a:endParaRPr>
          </a:p>
          <a:p>
            <a:pPr algn="ctr"/>
            <a:r>
              <a:rPr lang="it-IT" sz="2000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prezzo </a:t>
            </a:r>
            <a:r>
              <a:rPr lang="it-IT" sz="2000" b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 a </a:t>
            </a:r>
            <a:r>
              <a:rPr lang="it-IT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it-IT" sz="2000" b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(il 90,91% del credito d’imposta </a:t>
            </a:r>
            <a:r>
              <a:rPr lang="it-IT" sz="2000" b="1" u="sng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previsto)</a:t>
            </a:r>
          </a:p>
          <a:p>
            <a:endParaRPr lang="it-IT" sz="2400" u="sng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it-IT" sz="2000" dirty="0" smtClean="0">
                <a:solidFill>
                  <a:schemeClr val="accent4"/>
                </a:solidFill>
              </a:rPr>
              <a:t> </a:t>
            </a:r>
            <a:endParaRPr lang="it-IT" sz="2000" dirty="0">
              <a:solidFill>
                <a:schemeClr val="accent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−"/>
            </a:pPr>
            <a:r>
              <a:rPr lang="it-IT" sz="2000" dirty="0" smtClean="0">
                <a:solidFill>
                  <a:schemeClr val="accent4"/>
                </a:solidFill>
              </a:rPr>
              <a:t>L’azienda</a:t>
            </a:r>
            <a:r>
              <a:rPr lang="it-IT" sz="2000" dirty="0">
                <a:solidFill>
                  <a:schemeClr val="accent4"/>
                </a:solidFill>
              </a:rPr>
              <a:t>, per il rilascio delle certificazioni tecniche e fiscali, sosterrà il relativo </a:t>
            </a:r>
            <a:r>
              <a:rPr lang="it-IT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costo</a:t>
            </a:r>
            <a:r>
              <a:rPr lang="it-IT" sz="2000" dirty="0">
                <a:solidFill>
                  <a:schemeClr val="accent4"/>
                </a:solidFill>
              </a:rPr>
              <a:t> regolando gli importi direttamente con i </a:t>
            </a:r>
            <a:r>
              <a:rPr lang="it-IT" sz="2000" dirty="0" err="1" smtClean="0">
                <a:solidFill>
                  <a:schemeClr val="accent4"/>
                </a:solidFill>
              </a:rPr>
              <a:t>partners</a:t>
            </a:r>
            <a:r>
              <a:rPr lang="it-IT" sz="2000" dirty="0" smtClean="0">
                <a:solidFill>
                  <a:schemeClr val="accent4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−"/>
            </a:pPr>
            <a:endParaRPr lang="it-IT" sz="2000" dirty="0">
              <a:solidFill>
                <a:schemeClr val="accent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−"/>
            </a:pPr>
            <a:r>
              <a:rPr lang="it-IT" sz="2000" dirty="0" smtClean="0">
                <a:solidFill>
                  <a:schemeClr val="accent4"/>
                </a:solidFill>
              </a:rPr>
              <a:t>I </a:t>
            </a:r>
            <a:r>
              <a:rPr lang="it-IT" sz="2000" dirty="0">
                <a:solidFill>
                  <a:schemeClr val="accent4"/>
                </a:solidFill>
              </a:rPr>
              <a:t>costi relativi alle certificazioni tecniche e </a:t>
            </a:r>
            <a:r>
              <a:rPr lang="it-IT" sz="2000" dirty="0" smtClean="0">
                <a:solidFill>
                  <a:schemeClr val="accent4"/>
                </a:solidFill>
              </a:rPr>
              <a:t>fiscali, nell’ambito del processo end to end, </a:t>
            </a:r>
            <a:r>
              <a:rPr lang="it-IT" sz="2000" dirty="0">
                <a:solidFill>
                  <a:schemeClr val="accent4"/>
                </a:solidFill>
              </a:rPr>
              <a:t>rientrano all’interno delle somme che godono del beneficio </a:t>
            </a:r>
            <a:r>
              <a:rPr lang="it-IT" sz="2000" dirty="0" smtClean="0">
                <a:solidFill>
                  <a:schemeClr val="accent4"/>
                </a:solidFill>
              </a:rPr>
              <a:t>fiscale, </a:t>
            </a:r>
            <a:r>
              <a:rPr lang="it-IT" sz="2000" dirty="0">
                <a:solidFill>
                  <a:schemeClr val="accent4"/>
                </a:solidFill>
              </a:rPr>
              <a:t>sempre entro i massimali fissati dal decreto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6237312"/>
            <a:ext cx="2066925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79512" y="115488"/>
            <a:ext cx="8784976" cy="745664"/>
          </a:xfrm>
        </p:spPr>
        <p:txBody>
          <a:bodyPr vert="horz" lIns="0" tIns="0" rIns="0" bIns="0" rtlCol="0" anchor="ctr" anchorCtr="0">
            <a:normAutofit fontScale="90000"/>
          </a:bodyPr>
          <a:lstStyle/>
          <a:p>
            <a:pPr algn="ctr"/>
            <a:r>
              <a:rPr lang="it-IT" dirty="0" smtClean="0"/>
              <a:t>ECOBONUS </a:t>
            </a:r>
            <a:r>
              <a:rPr lang="it-IT" dirty="0"/>
              <a:t>DIVERSO DAL 110</a:t>
            </a:r>
            <a:r>
              <a:rPr lang="it-IT" dirty="0" smtClean="0"/>
              <a:t>% - intervento su privati e aziende</a:t>
            </a:r>
            <a:endParaRPr lang="it-IT" sz="3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79512" y="861152"/>
            <a:ext cx="8623066" cy="2567848"/>
          </a:xfrm>
          <a:prstGeom prst="rect">
            <a:avLst/>
          </a:prstGeom>
          <a:noFill/>
        </p:spPr>
        <p:txBody>
          <a:bodyPr wrap="square" lIns="72000" tIns="36000" rIns="72000" bIns="72000" rtlCol="0" anchor="ctr" anchorCtr="0">
            <a:noAutofit/>
          </a:bodyPr>
          <a:lstStyle/>
          <a:p>
            <a:pPr algn="just"/>
            <a:r>
              <a:rPr lang="it-IT" sz="1600" dirty="0" smtClean="0">
                <a:solidFill>
                  <a:schemeClr val="accent4"/>
                </a:solidFill>
              </a:rPr>
              <a:t>Per lavori </a:t>
            </a:r>
            <a:r>
              <a:rPr lang="it-IT" sz="1600" dirty="0">
                <a:solidFill>
                  <a:schemeClr val="accent4"/>
                </a:solidFill>
              </a:rPr>
              <a:t>di ristrutturazione ed efficientamento energetico che non rientrano nel beneficio del SUPEBONUS 110% ma che godono delle detrazioni già previste dal </a:t>
            </a:r>
            <a:r>
              <a:rPr lang="it-IT" sz="1600" dirty="0" smtClean="0">
                <a:solidFill>
                  <a:schemeClr val="accent4"/>
                </a:solidFill>
              </a:rPr>
              <a:t>50% al 90%, </a:t>
            </a:r>
            <a:endParaRPr lang="it-IT" sz="1600" dirty="0">
              <a:solidFill>
                <a:schemeClr val="accent4"/>
              </a:solidFill>
            </a:endParaRPr>
          </a:p>
          <a:p>
            <a:pPr algn="just"/>
            <a:r>
              <a:rPr lang="it-IT" b="1" u="sng" dirty="0" smtClean="0">
                <a:solidFill>
                  <a:schemeClr val="accent4"/>
                </a:solidFill>
              </a:rPr>
              <a:t>La BNL acquista il credito d’imposta sia dal privato che dall’impresa attraverso </a:t>
            </a:r>
            <a:endParaRPr lang="it-IT" b="1" u="sng" dirty="0">
              <a:solidFill>
                <a:schemeClr val="accent4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600" dirty="0" smtClean="0">
                <a:solidFill>
                  <a:schemeClr val="accent4"/>
                </a:solidFill>
              </a:rPr>
              <a:t>l’intervento dei partner di BNL che effettueranno una </a:t>
            </a:r>
            <a:r>
              <a:rPr lang="it-IT" sz="1600" b="1" u="sng" dirty="0">
                <a:solidFill>
                  <a:schemeClr val="accent4"/>
                </a:solidFill>
              </a:rPr>
              <a:t>due diligence </a:t>
            </a:r>
            <a:r>
              <a:rPr lang="it-IT" sz="1600" dirty="0">
                <a:solidFill>
                  <a:schemeClr val="accent4"/>
                </a:solidFill>
              </a:rPr>
              <a:t>sulla documentazione </a:t>
            </a:r>
            <a:r>
              <a:rPr lang="it-IT" sz="1600" dirty="0" smtClean="0">
                <a:solidFill>
                  <a:schemeClr val="accent4"/>
                </a:solidFill>
              </a:rPr>
              <a:t>tecnica e fiscale </a:t>
            </a:r>
            <a:r>
              <a:rPr lang="it-IT" sz="1600" dirty="0">
                <a:solidFill>
                  <a:schemeClr val="accent4"/>
                </a:solidFill>
              </a:rPr>
              <a:t>a disposizione del </a:t>
            </a:r>
            <a:r>
              <a:rPr lang="it-IT" sz="1600" dirty="0" smtClean="0">
                <a:solidFill>
                  <a:schemeClr val="accent4"/>
                </a:solidFill>
              </a:rPr>
              <a:t>committente/impresa </a:t>
            </a:r>
            <a:r>
              <a:rPr lang="it-IT" sz="1600" dirty="0">
                <a:solidFill>
                  <a:schemeClr val="accent4"/>
                </a:solidFill>
              </a:rPr>
              <a:t>per poter comunque procedere con l’operazione di acquisto del credito d’imposta da parte di BNL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sz="1600" dirty="0" smtClean="0">
                <a:solidFill>
                  <a:schemeClr val="accent4"/>
                </a:solidFill>
              </a:rPr>
              <a:t>l’acquisto </a:t>
            </a:r>
            <a:r>
              <a:rPr lang="it-IT" sz="1600" dirty="0">
                <a:solidFill>
                  <a:schemeClr val="accent4"/>
                </a:solidFill>
              </a:rPr>
              <a:t>del credito d’imposta il cui importo verrà accreditato sul conto del </a:t>
            </a:r>
            <a:r>
              <a:rPr lang="it-IT" sz="1600" dirty="0" smtClean="0">
                <a:solidFill>
                  <a:schemeClr val="accent4"/>
                </a:solidFill>
              </a:rPr>
              <a:t>committente/impresa </a:t>
            </a:r>
          </a:p>
        </p:txBody>
      </p:sp>
      <p:sp>
        <p:nvSpPr>
          <p:cNvPr id="19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369768" y="6395560"/>
            <a:ext cx="180000" cy="180000"/>
          </a:xfrm>
        </p:spPr>
        <p:txBody>
          <a:bodyPr/>
          <a:lstStyle/>
          <a:p>
            <a:pPr>
              <a:defRPr/>
            </a:pPr>
            <a:fld id="{276219AF-F5ED-455B-A512-B03AB3602319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37605" y="3479236"/>
            <a:ext cx="8263026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72000" tIns="72000" rIns="72000" bIns="72000" rtlCol="0">
            <a:noAutofit/>
          </a:bodyPr>
          <a:lstStyle/>
          <a:p>
            <a:pPr algn="just"/>
            <a:r>
              <a:rPr lang="it-IT" sz="1600" b="1" dirty="0" smtClean="0">
                <a:solidFill>
                  <a:schemeClr val="accent4"/>
                </a:solidFill>
              </a:rPr>
              <a:t>Solo </a:t>
            </a:r>
            <a:r>
              <a:rPr lang="it-IT" sz="1600" b="1" dirty="0">
                <a:solidFill>
                  <a:schemeClr val="accent4"/>
                </a:solidFill>
              </a:rPr>
              <a:t>dopo gli esiti positivi della due </a:t>
            </a:r>
            <a:r>
              <a:rPr lang="it-IT" sz="1600" b="1" dirty="0" err="1">
                <a:solidFill>
                  <a:schemeClr val="accent4"/>
                </a:solidFill>
              </a:rPr>
              <a:t>diligence</a:t>
            </a:r>
            <a:r>
              <a:rPr lang="it-IT" sz="1600" b="1" dirty="0">
                <a:solidFill>
                  <a:schemeClr val="accent4"/>
                </a:solidFill>
              </a:rPr>
              <a:t>, </a:t>
            </a:r>
            <a:r>
              <a:rPr lang="it-IT" sz="1600" b="1" dirty="0">
                <a:solidFill>
                  <a:srgbClr val="FF0000"/>
                </a:solidFill>
              </a:rPr>
              <a:t>la BNL acquisterà il credito d’imposta ad </a:t>
            </a:r>
            <a:r>
              <a:rPr lang="it-IT" sz="1600" b="1" dirty="0" smtClean="0">
                <a:solidFill>
                  <a:srgbClr val="FF0000"/>
                </a:solidFill>
              </a:rPr>
              <a:t>un </a:t>
            </a:r>
            <a:r>
              <a:rPr lang="it-IT" sz="1600" b="1" dirty="0">
                <a:solidFill>
                  <a:srgbClr val="FF0000"/>
                </a:solidFill>
              </a:rPr>
              <a:t>prezzo pari a </a:t>
            </a:r>
            <a:r>
              <a:rPr lang="it-IT" sz="1600" b="1" dirty="0" smtClean="0">
                <a:solidFill>
                  <a:srgbClr val="FF0000"/>
                </a:solidFill>
              </a:rPr>
              <a:t>80  </a:t>
            </a:r>
            <a:r>
              <a:rPr lang="it-IT" sz="1600" b="1" dirty="0" smtClean="0">
                <a:solidFill>
                  <a:schemeClr val="accent4"/>
                </a:solidFill>
              </a:rPr>
              <a:t>(80</a:t>
            </a:r>
            <a:r>
              <a:rPr lang="it-IT" sz="1600" b="1" dirty="0">
                <a:solidFill>
                  <a:schemeClr val="accent4"/>
                </a:solidFill>
              </a:rPr>
              <a:t>% del credito d’imposta previsto).           </a:t>
            </a:r>
          </a:p>
          <a:p>
            <a:pPr algn="just"/>
            <a:endParaRPr lang="it-IT" sz="1600" b="1" dirty="0" smtClean="0">
              <a:solidFill>
                <a:schemeClr val="accent4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7605" y="4399174"/>
            <a:ext cx="8263026" cy="16221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72000" tIns="72000" rIns="72000" bIns="72000" rtlCol="0">
            <a:noAutofit/>
          </a:bodyPr>
          <a:lstStyle/>
          <a:p>
            <a:pPr algn="just"/>
            <a:r>
              <a:rPr lang="it-IT" sz="1600" b="1" dirty="0">
                <a:solidFill>
                  <a:schemeClr val="accent4"/>
                </a:solidFill>
              </a:rPr>
              <a:t>Per l’operazione di acquisto il committente/impresa sosterrà una </a:t>
            </a:r>
            <a:r>
              <a:rPr lang="it-IT" sz="1600" b="1" u="sng" dirty="0" smtClean="0">
                <a:solidFill>
                  <a:schemeClr val="accent4"/>
                </a:solidFill>
              </a:rPr>
              <a:t>commissione</a:t>
            </a:r>
            <a:r>
              <a:rPr lang="it-IT" sz="1600" b="1" dirty="0" smtClean="0">
                <a:solidFill>
                  <a:schemeClr val="accent4"/>
                </a:solidFill>
              </a:rPr>
              <a:t> (addebitata contestualmente all’erogazione del prezzo d’acquisto) per </a:t>
            </a:r>
            <a:r>
              <a:rPr lang="it-IT" sz="1600" b="1" dirty="0">
                <a:solidFill>
                  <a:schemeClr val="accent4"/>
                </a:solidFill>
              </a:rPr>
              <a:t>incasso crediti d’imposta </a:t>
            </a:r>
            <a:r>
              <a:rPr lang="it-IT" sz="1600" b="1" dirty="0" smtClean="0">
                <a:solidFill>
                  <a:schemeClr val="accent4"/>
                </a:solidFill>
              </a:rPr>
              <a:t>pari a</a:t>
            </a:r>
            <a:r>
              <a:rPr lang="it-IT" sz="1600" b="1" u="sng" dirty="0" smtClean="0">
                <a:solidFill>
                  <a:schemeClr val="accent4"/>
                </a:solidFill>
              </a:rPr>
              <a:t>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</a:rPr>
              <a:t>500€ </a:t>
            </a:r>
            <a:r>
              <a:rPr lang="it-IT" sz="1600" b="1" dirty="0" smtClean="0">
                <a:solidFill>
                  <a:schemeClr val="accent4"/>
                </a:solidFill>
              </a:rPr>
              <a:t>per singole pratiche di acquisto crediti d’imposta</a:t>
            </a:r>
          </a:p>
          <a:p>
            <a:pPr lvl="1" algn="just"/>
            <a:r>
              <a:rPr lang="it-IT" sz="1600" b="1" dirty="0" smtClean="0">
                <a:solidFill>
                  <a:schemeClr val="accent4"/>
                </a:solidFill>
              </a:rPr>
              <a:t>oppure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</a:rPr>
              <a:t>0,80</a:t>
            </a:r>
            <a:r>
              <a:rPr lang="it-IT" sz="1600" b="1" dirty="0">
                <a:solidFill>
                  <a:schemeClr val="accent4"/>
                </a:solidFill>
              </a:rPr>
              <a:t>% del credito ceduto per pacchetti di pratiche cedute</a:t>
            </a:r>
            <a:endParaRPr lang="it-IT" sz="1400" b="1" dirty="0">
              <a:solidFill>
                <a:schemeClr val="accent4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6162675"/>
            <a:ext cx="20669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Piattaforma informatica EY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12972" y="1057874"/>
            <a:ext cx="8779507" cy="12910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72000" tIns="0" rIns="72000" bIns="0" rtlCol="0" anchor="ctr" anchorCtr="0">
            <a:noAutofit/>
          </a:bodyPr>
          <a:lstStyle/>
          <a:p>
            <a:pPr algn="just"/>
            <a:r>
              <a:rPr lang="it-IT" sz="2400" b="1" dirty="0" smtClean="0">
                <a:solidFill>
                  <a:srgbClr val="FF0000"/>
                </a:solidFill>
              </a:rPr>
              <a:t>La Ernst &amp; Young ha messo a disposizione della BNL e dei suoi clienti una </a:t>
            </a:r>
            <a:r>
              <a:rPr lang="it-IT" sz="2400" b="1" u="sng" dirty="0" smtClean="0">
                <a:solidFill>
                  <a:srgbClr val="FF0000"/>
                </a:solidFill>
              </a:rPr>
              <a:t>piattaforma informatica </a:t>
            </a:r>
            <a:r>
              <a:rPr lang="it-IT" sz="2400" b="1" dirty="0" smtClean="0">
                <a:solidFill>
                  <a:srgbClr val="FF0000"/>
                </a:solidFill>
              </a:rPr>
              <a:t>che gestirà l’intero processo </a:t>
            </a:r>
            <a:endParaRPr lang="it-IT" sz="1100" dirty="0">
              <a:solidFill>
                <a:schemeClr val="accent4"/>
              </a:solidFill>
            </a:endParaRPr>
          </a:p>
        </p:txBody>
      </p:sp>
      <p:sp>
        <p:nvSpPr>
          <p:cNvPr id="15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369768" y="6395560"/>
            <a:ext cx="180000" cy="180000"/>
          </a:xfrm>
        </p:spPr>
        <p:txBody>
          <a:bodyPr/>
          <a:lstStyle/>
          <a:p>
            <a:pPr>
              <a:defRPr/>
            </a:pPr>
            <a:fld id="{276219AF-F5ED-455B-A512-B03AB3602319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grpSp>
        <p:nvGrpSpPr>
          <p:cNvPr id="13" name="Gruppo 12"/>
          <p:cNvGrpSpPr/>
          <p:nvPr/>
        </p:nvGrpSpPr>
        <p:grpSpPr>
          <a:xfrm>
            <a:off x="76589" y="2852936"/>
            <a:ext cx="8959907" cy="1656184"/>
            <a:chOff x="76589" y="2348880"/>
            <a:chExt cx="8959907" cy="1656184"/>
          </a:xfrm>
        </p:grpSpPr>
        <p:graphicFrame>
          <p:nvGraphicFramePr>
            <p:cNvPr id="8" name="Diagramma 7"/>
            <p:cNvGraphicFramePr/>
            <p:nvPr>
              <p:extLst>
                <p:ext uri="{D42A27DB-BD31-4B8C-83A1-F6EECF244321}">
                  <p14:modId xmlns:p14="http://schemas.microsoft.com/office/powerpoint/2010/main" val="4233364370"/>
                </p:ext>
              </p:extLst>
            </p:nvPr>
          </p:nvGraphicFramePr>
          <p:xfrm>
            <a:off x="76589" y="2348880"/>
            <a:ext cx="3479062" cy="16561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0" name="Diagramma 9"/>
            <p:cNvGraphicFramePr/>
            <p:nvPr>
              <p:extLst>
                <p:ext uri="{D42A27DB-BD31-4B8C-83A1-F6EECF244321}">
                  <p14:modId xmlns:p14="http://schemas.microsoft.com/office/powerpoint/2010/main" val="2589707678"/>
                </p:ext>
              </p:extLst>
            </p:nvPr>
          </p:nvGraphicFramePr>
          <p:xfrm>
            <a:off x="2966940" y="2545602"/>
            <a:ext cx="3621065" cy="14505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aphicFrame>
          <p:nvGraphicFramePr>
            <p:cNvPr id="11" name="Diagramma 10"/>
            <p:cNvGraphicFramePr/>
            <p:nvPr>
              <p:extLst>
                <p:ext uri="{D42A27DB-BD31-4B8C-83A1-F6EECF244321}">
                  <p14:modId xmlns:p14="http://schemas.microsoft.com/office/powerpoint/2010/main" val="1826497460"/>
                </p:ext>
              </p:extLst>
            </p:nvPr>
          </p:nvGraphicFramePr>
          <p:xfrm>
            <a:off x="6019443" y="2526300"/>
            <a:ext cx="3017053" cy="14787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</p:grpSp>
      <p:sp>
        <p:nvSpPr>
          <p:cNvPr id="3" name="CasellaDiTesto 2"/>
          <p:cNvSpPr txBox="1"/>
          <p:nvPr/>
        </p:nvSpPr>
        <p:spPr>
          <a:xfrm>
            <a:off x="683568" y="4941168"/>
            <a:ext cx="7488832" cy="5760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it-IT" sz="1400" b="1" dirty="0" smtClean="0">
                <a:solidFill>
                  <a:schemeClr val="accent4"/>
                </a:solidFill>
              </a:rPr>
              <a:t>CARICAMENTO DOCUMENTI DA PARTE DELLA RETE BNL</a:t>
            </a:r>
            <a:endParaRPr lang="en-US" sz="1400" b="1" dirty="0" smtClean="0">
              <a:solidFill>
                <a:schemeClr val="accent4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92668" y="6162675"/>
            <a:ext cx="20669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7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Inizio del processo per operazioni di sola cessione &gt; 300k</a:t>
            </a:r>
            <a:br>
              <a:rPr lang="it-IT" dirty="0" smtClean="0"/>
            </a:br>
            <a:r>
              <a:rPr lang="it-IT" dirty="0" smtClean="0"/>
              <a:t>GOLD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| 08/04/2016 |  </a:t>
            </a:r>
            <a:endParaRPr lang="fr-FR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Meeting with Bank of Italy</a:t>
            </a:r>
            <a:endParaRPr lang="fr-FR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7379" y="1196548"/>
            <a:ext cx="1732216" cy="4265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72000" tIns="72000" rIns="72000" bIns="72000" rtlCol="0" anchor="ctr" anchorCtr="0">
            <a:noAutofit/>
          </a:bodyPr>
          <a:lstStyle/>
          <a:p>
            <a:r>
              <a:rPr lang="it-IT" sz="1600" b="1" dirty="0" smtClean="0">
                <a:solidFill>
                  <a:schemeClr val="accent4"/>
                </a:solidFill>
              </a:rPr>
              <a:t>IMPRESA EDILE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7378" y="2152185"/>
            <a:ext cx="1732217" cy="4127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72000" tIns="72000" rIns="72000" bIns="72000" rtlCol="0" anchor="ctr" anchorCtr="0">
            <a:noAutofit/>
          </a:bodyPr>
          <a:lstStyle>
            <a:defPPr>
              <a:defRPr lang="fr-FR"/>
            </a:defPPr>
            <a:lvl1pPr>
              <a:defRPr sz="1400" b="1">
                <a:solidFill>
                  <a:schemeClr val="accent4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sz="1600" dirty="0"/>
              <a:t>GESTORE BNL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7378" y="3749813"/>
            <a:ext cx="1754781" cy="7994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72000" tIns="72000" rIns="72000" bIns="72000" rtlCol="0" anchor="ctr" anchorCtr="0">
            <a:noAutofit/>
          </a:bodyPr>
          <a:lstStyle>
            <a:defPPr>
              <a:defRPr lang="fr-FR"/>
            </a:defPPr>
            <a:lvl1pPr>
              <a:defRPr sz="1400" b="1">
                <a:solidFill>
                  <a:schemeClr val="accent4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sz="1600" dirty="0"/>
              <a:t>CONSULENTE PROTOS / EY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42230" y="4653136"/>
            <a:ext cx="1557365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it-IT" sz="1400" dirty="0" smtClean="0">
              <a:solidFill>
                <a:schemeClr val="accent4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038247" y="1235312"/>
            <a:ext cx="919657" cy="360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72000" tIns="72000" rIns="72000" bIns="72000" rtlCol="0" anchor="ctr" anchorCtr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</a:rPr>
              <a:t>Contatta 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85881" y="2599726"/>
            <a:ext cx="1495210" cy="3419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r>
              <a:rPr lang="it-IT" sz="1200" dirty="0" smtClean="0">
                <a:solidFill>
                  <a:schemeClr val="accent4"/>
                </a:solidFill>
              </a:rPr>
              <a:t>Elenco con riferimenti fornito a parte 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027009" y="1955983"/>
            <a:ext cx="3442929" cy="10071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spAutoFit/>
          </a:bodyPr>
          <a:lstStyle>
            <a:defPPr>
              <a:defRPr lang="fr-FR"/>
            </a:defPPr>
            <a:lvl1pPr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dirty="0"/>
              <a:t>Inquadra tipologia di operazione, </a:t>
            </a:r>
            <a:r>
              <a:rPr lang="it-IT" dirty="0" smtClean="0"/>
              <a:t>consegna </a:t>
            </a:r>
            <a:r>
              <a:rPr lang="it-IT" dirty="0"/>
              <a:t>relativa </a:t>
            </a:r>
            <a:r>
              <a:rPr lang="it-IT" dirty="0" err="1"/>
              <a:t>check</a:t>
            </a:r>
            <a:r>
              <a:rPr lang="it-IT" dirty="0"/>
              <a:t> </a:t>
            </a:r>
            <a:r>
              <a:rPr lang="it-IT" dirty="0" smtClean="0"/>
              <a:t>list, </a:t>
            </a:r>
            <a:r>
              <a:rPr lang="it-IT" dirty="0"/>
              <a:t>apre la pratica sul portale EY </a:t>
            </a:r>
            <a:r>
              <a:rPr lang="it-IT" dirty="0" smtClean="0"/>
              <a:t>ed</a:t>
            </a:r>
          </a:p>
          <a:p>
            <a:r>
              <a:rPr lang="it-IT" dirty="0" smtClean="0"/>
              <a:t> ingaggia 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2016079" y="3610532"/>
            <a:ext cx="2520206" cy="12226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dirty="0" smtClean="0"/>
              <a:t>Accede alla piattaforma EY e </a:t>
            </a:r>
            <a:r>
              <a:rPr lang="it-IT" dirty="0"/>
              <a:t>carica documentazione ed eventualmente contatta </a:t>
            </a:r>
            <a:r>
              <a:rPr lang="it-IT" dirty="0" smtClean="0"/>
              <a:t>Impresa / </a:t>
            </a:r>
            <a:r>
              <a:rPr lang="it-IT" dirty="0"/>
              <a:t>gestore per integrazioni e/o chiarimenti 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5062201" y="3594613"/>
            <a:ext cx="1712737" cy="12226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dirty="0"/>
              <a:t>Analizza completezza e congruità informazioni 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7337147" y="3594613"/>
            <a:ext cx="1656184" cy="12226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it-IT" dirty="0"/>
              <a:t>Analisi preliminare su immobili e verifica fattibilità interventi </a:t>
            </a:r>
          </a:p>
        </p:txBody>
      </p:sp>
      <p:sp>
        <p:nvSpPr>
          <p:cNvPr id="23" name="Freccia in giù 22"/>
          <p:cNvSpPr/>
          <p:nvPr/>
        </p:nvSpPr>
        <p:spPr>
          <a:xfrm rot="3893130">
            <a:off x="1429789" y="1376842"/>
            <a:ext cx="174204" cy="1013871"/>
          </a:xfrm>
          <a:prstGeom prst="downArrow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400" dirty="0" smtClean="0">
              <a:solidFill>
                <a:schemeClr val="tx1"/>
              </a:solidFill>
            </a:endParaRPr>
          </a:p>
        </p:txBody>
      </p:sp>
      <p:sp>
        <p:nvSpPr>
          <p:cNvPr id="25" name="Freccia in giù 24"/>
          <p:cNvSpPr/>
          <p:nvPr/>
        </p:nvSpPr>
        <p:spPr>
          <a:xfrm rot="3962368">
            <a:off x="1539176" y="2610007"/>
            <a:ext cx="170661" cy="1541798"/>
          </a:xfrm>
          <a:prstGeom prst="downArrow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400" dirty="0" smtClean="0">
              <a:solidFill>
                <a:schemeClr val="tx1"/>
              </a:solidFill>
            </a:endParaRPr>
          </a:p>
        </p:txBody>
      </p:sp>
      <p:sp>
        <p:nvSpPr>
          <p:cNvPr id="26" name="Freccia a destra 25"/>
          <p:cNvSpPr/>
          <p:nvPr/>
        </p:nvSpPr>
        <p:spPr>
          <a:xfrm>
            <a:off x="4572578" y="4005064"/>
            <a:ext cx="489623" cy="360040"/>
          </a:xfrm>
          <a:prstGeom prst="rightArrow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400" dirty="0" smtClean="0">
              <a:solidFill>
                <a:schemeClr val="tx1"/>
              </a:solidFill>
            </a:endParaRPr>
          </a:p>
        </p:txBody>
      </p:sp>
      <p:sp>
        <p:nvSpPr>
          <p:cNvPr id="27" name="Freccia a destra 26"/>
          <p:cNvSpPr/>
          <p:nvPr/>
        </p:nvSpPr>
        <p:spPr>
          <a:xfrm>
            <a:off x="6847524" y="3954922"/>
            <a:ext cx="489623" cy="360040"/>
          </a:xfrm>
          <a:prstGeom prst="rightArrow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400" dirty="0" smtClean="0">
              <a:solidFill>
                <a:schemeClr val="tx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74" y="6127068"/>
            <a:ext cx="20669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8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it-IT" dirty="0" smtClean="0"/>
              <a:t>Processo End to End - Costo </a:t>
            </a:r>
            <a:r>
              <a:rPr lang="it-IT" dirty="0"/>
              <a:t>perizie e </a:t>
            </a:r>
            <a:r>
              <a:rPr lang="it-IT" dirty="0" smtClean="0"/>
              <a:t>asseverazioni per pratiche Superbonus 110%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31463" y="1268760"/>
            <a:ext cx="8460000" cy="3960440"/>
          </a:xfrm>
          <a:prstGeom prst="rect">
            <a:avLst/>
          </a:prstGeom>
          <a:noFill/>
          <a:ln w="44450">
            <a:solidFill>
              <a:srgbClr val="00915A"/>
            </a:solidFill>
          </a:ln>
        </p:spPr>
        <p:txBody>
          <a:bodyPr wrap="square" lIns="144000" tIns="72000" rIns="108000" bIns="72000" rtlCol="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it-IT" sz="2400" dirty="0">
                <a:solidFill>
                  <a:schemeClr val="accent4"/>
                </a:solidFill>
              </a:rPr>
              <a:t>Sono state previste </a:t>
            </a:r>
            <a:r>
              <a:rPr lang="it-IT" sz="2400" b="1" u="sng" dirty="0">
                <a:solidFill>
                  <a:schemeClr val="accent4"/>
                </a:solidFill>
              </a:rPr>
              <a:t>tariffe fisse</a:t>
            </a:r>
            <a:r>
              <a:rPr lang="it-IT" sz="2400" b="1" dirty="0">
                <a:solidFill>
                  <a:schemeClr val="accent4"/>
                </a:solidFill>
              </a:rPr>
              <a:t> </a:t>
            </a:r>
            <a:r>
              <a:rPr lang="it-IT" sz="2400" dirty="0">
                <a:solidFill>
                  <a:schemeClr val="accent4"/>
                </a:solidFill>
              </a:rPr>
              <a:t>per le perizie, APE (Attestato Prestazione Energetica) e asseverazioni con Protos tramite la rete di tecnici (ingegneri, architetti, </a:t>
            </a:r>
            <a:r>
              <a:rPr lang="it-IT" sz="2400" dirty="0" smtClean="0">
                <a:solidFill>
                  <a:schemeClr val="accent4"/>
                </a:solidFill>
              </a:rPr>
              <a:t>geometri) in </a:t>
            </a:r>
            <a:r>
              <a:rPr lang="it-IT" sz="2400" dirty="0">
                <a:solidFill>
                  <a:schemeClr val="accent4"/>
                </a:solidFill>
              </a:rPr>
              <a:t>modo che l’utente finale abbia un unico interlocutore.</a:t>
            </a:r>
          </a:p>
          <a:p>
            <a:pPr algn="just">
              <a:lnSpc>
                <a:spcPct val="150000"/>
              </a:lnSpc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costi sono a carico del Cliente e verranno recuperati con la cessione del credito d’imposta</a:t>
            </a:r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644" y="6168882"/>
            <a:ext cx="206692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6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5&quot;&gt;&lt;elem m_fUsage=&quot;1.74456032963437440000E+000&quot;&gt;&lt;m_msothmcolidx val=&quot;0&quot;/&gt;&lt;m_rgb r=&quot;3C&quot; g=&quot;91&quot; b=&quot;46&quot;/&gt;&lt;m_nBrightness val=&quot;0&quot;/&gt;&lt;/elem&gt;&lt;elem m_fUsage=&quot;1.46982707798790520000E+000&quot;&gt;&lt;m_msothmcolidx val=&quot;0&quot;/&gt;&lt;m_rgb r=&quot;A0&quot; g=&quot;C8&quot; b=&quot;73&quot;/&gt;&lt;m_nBrightness val=&quot;0&quot;/&gt;&lt;/elem&gt;&lt;elem m_fUsage=&quot;1.43470320981604300000E+000&quot;&gt;&lt;m_msothmcolidx val=&quot;0&quot;/&gt;&lt;m_rgb r=&quot;00&quot; g=&quot;66&quot; b=&quot;00&quot;/&gt;&lt;m_nBrightness val=&quot;0&quot;/&gt;&lt;/elem&gt;&lt;elem m_fUsage=&quot;1.31949000000000010000E+000&quot;&gt;&lt;m_msothmcolidx val=&quot;0&quot;/&gt;&lt;m_rgb r=&quot;3C&quot; g=&quot;8C&quot; b=&quot;93&quot;/&gt;&lt;m_nBrightness val=&quot;0&quot;/&gt;&lt;/elem&gt;&lt;elem m_fUsage=&quot;9.24036608313900220000E-001&quot;&gt;&lt;m_msothmcolidx val=&quot;0&quot;/&gt;&lt;m_rgb r=&quot;FF&quot; g=&quot;98&quot; b=&quot;53&quot;/&gt;&lt;m_nBrightness val=&quot;0&quot;/&gt;&lt;/elem&gt;&lt;elem m_fUsage=&quot;9.00000000000000020000E-001&quot;&gt;&lt;m_msothmcolidx val=&quot;0&quot;/&gt;&lt;m_rgb r=&quot;64&quot; g=&quot;A4&quot; b=&quot;86&quot;/&gt;&lt;m_nBrightness val=&quot;0&quot;/&gt;&lt;/elem&gt;&lt;elem m_fUsage=&quot;8.10000000000000050000E-001&quot;&gt;&lt;m_msothmcolidx val=&quot;0&quot;/&gt;&lt;m_rgb r=&quot;D2&quot; g=&quot;DC&quot; b=&quot;AA&quot;/&gt;&lt;m_nBrightness val=&quot;0&quot;/&gt;&lt;/elem&gt;&lt;elem m_fUsage=&quot;4.30467210000000160000E-001&quot;&gt;&lt;m_msothmcolidx val=&quot;0&quot;/&gt;&lt;m_rgb r=&quot;FF&quot; g=&quot;66&quot; b=&quot;00&quot;/&gt;&lt;m_nBrightness val=&quot;0&quot;/&gt;&lt;/elem&gt;&lt;elem m_fUsage=&quot;3.48678440100000150000E-001&quot;&gt;&lt;m_msothmcolidx val=&quot;0&quot;/&gt;&lt;m_rgb r=&quot;FF&quot; g=&quot;81&quot; b=&quot;2D&quot;/&gt;&lt;m_nBrightness val=&quot;0&quot;/&gt;&lt;/elem&gt;&lt;elem m_fUsage=&quot;2.58665266886678510000E-001&quot;&gt;&lt;m_msothmcolidx val=&quot;0&quot;/&gt;&lt;m_rgb r=&quot;64&quot; g=&quot;73&quot; b=&quot;AF&quot;/&gt;&lt;m_nBrightness val=&quot;0&quot;/&gt;&lt;/elem&gt;&lt;elem m_fUsage=&quot;1.85302018885184190000E-001&quot;&gt;&lt;m_msothmcolidx val=&quot;0&quot;/&gt;&lt;m_rgb r=&quot;DC&quot; g=&quot;DC&quot; b=&quot;1E&quot;/&gt;&lt;m_nBrightness val=&quot;0&quot;/&gt;&lt;/elem&gt;&lt;elem m_fUsage=&quot;1.09418989131512430000E-001&quot;&gt;&lt;m_msothmcolidx val=&quot;0&quot;/&gt;&lt;m_rgb r=&quot;31&quot; g=&quot;86&quot; b=&quot;9B&quot;/&gt;&lt;m_nBrightness val=&quot;0&quot;/&gt;&lt;/elem&gt;&lt;elem m_fUsage=&quot;6.46129376005791790000E-002&quot;&gt;&lt;m_msothmcolidx val=&quot;0&quot;/&gt;&lt;m_rgb r=&quot;28&quot; g=&quot;A5&quot; b=&quot;C3&quot;/&gt;&lt;m_nBrightness val=&quot;0&quot;/&gt;&lt;/elem&gt;&lt;elem m_fUsage=&quot;2.35776509936761530000E-004&quot;&gt;&lt;m_msothmcolidx val=&quot;0&quot;/&gt;&lt;m_rgb r=&quot;50&quot; g=&quot;5A&quot; b=&quot;9B&quot;/&gt;&lt;m_nBrightness val=&quot;0&quot;/&gt;&lt;/elem&gt;&lt;elem m_fUsage=&quot;1.90683748116797300000E-006&quot;&gt;&lt;m_msothmcolidx val=&quot;0&quot;/&gt;&lt;m_rgb r=&quot;E6&quot; g=&quot;A0&quot; b=&quot;1E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ormat BNL">
  <a:themeElements>
    <a:clrScheme name="BNPP-XL">
      <a:dk1>
        <a:srgbClr val="FFFFFF"/>
      </a:dk1>
      <a:lt1>
        <a:srgbClr val="000000"/>
      </a:lt1>
      <a:dk2>
        <a:srgbClr val="EEEFF2"/>
      </a:dk2>
      <a:lt2>
        <a:srgbClr val="78848A"/>
      </a:lt2>
      <a:accent1>
        <a:srgbClr val="00915A"/>
      </a:accent1>
      <a:accent2>
        <a:srgbClr val="85B95F"/>
      </a:accent2>
      <a:accent3>
        <a:srgbClr val="00AB8E"/>
      </a:accent3>
      <a:accent4>
        <a:srgbClr val="008578"/>
      </a:accent4>
      <a:accent5>
        <a:srgbClr val="43B02A"/>
      </a:accent5>
      <a:accent6>
        <a:srgbClr val="D0DF00"/>
      </a:accent6>
      <a:hlink>
        <a:srgbClr val="00915A"/>
      </a:hlink>
      <a:folHlink>
        <a:srgbClr val="00915A"/>
      </a:folHlink>
    </a:clrScheme>
    <a:fontScheme name="BNP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dirty="0" smtClean="0">
            <a:solidFill>
              <a:schemeClr val="accent4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29103</TotalTime>
  <Words>1248</Words>
  <Application>Microsoft Office PowerPoint</Application>
  <PresentationFormat>Presentazione su schermo (4:3)</PresentationFormat>
  <Paragraphs>133</Paragraphs>
  <Slides>15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Tahoma</vt:lpstr>
      <vt:lpstr>Wingdings</vt:lpstr>
      <vt:lpstr>Format BNL</vt:lpstr>
      <vt:lpstr>Diapositiva think-cell</vt:lpstr>
      <vt:lpstr>Presentazione standard di PowerPoint</vt:lpstr>
      <vt:lpstr>I Partners di BNL </vt:lpstr>
      <vt:lpstr>Cosa offre BNL (110%) </vt:lpstr>
      <vt:lpstr>Finanziamento Cantiere BT (solo 110%) </vt:lpstr>
      <vt:lpstr>A quanto compra il credito (110%) la BNL ?</vt:lpstr>
      <vt:lpstr>ECOBONUS DIVERSO DAL 110% - intervento su privati e aziende</vt:lpstr>
      <vt:lpstr>Piattaforma informatica EY</vt:lpstr>
      <vt:lpstr>Inizio del processo per operazioni di sola cessione &gt; 300k GOLD</vt:lpstr>
      <vt:lpstr>Processo End to End - Costo perizie e asseverazioni per pratiche Superbonus 110%</vt:lpstr>
      <vt:lpstr>Processo End to End – Sintesi Tabelle costi Partners</vt:lpstr>
      <vt:lpstr>TEMPI DI ESECUZIONE – Processo End To End</vt:lpstr>
      <vt:lpstr>Processo Due Diligence – Sintesi Tabella Costi Partners </vt:lpstr>
      <vt:lpstr>RIFERIMENTI PER SOCIETA’ CON FATTURATO &lt; 1 MLN</vt:lpstr>
      <vt:lpstr>RIFERIMENTI PER SOCIETA’ CON FATTURATO  &gt; 1 mln &lt; 30mln</vt:lpstr>
      <vt:lpstr>RIFERIMENTI PER SOCIETA’ CON FATTURATO &gt; 30 mln</vt:lpstr>
    </vt:vector>
  </TitlesOfParts>
  <Company>BNP Paribas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-</dc:creator>
  <cp:lastModifiedBy>402138</cp:lastModifiedBy>
  <cp:revision>2432</cp:revision>
  <cp:lastPrinted>2020-12-15T10:12:05Z</cp:lastPrinted>
  <dcterms:created xsi:type="dcterms:W3CDTF">2015-07-10T13:20:16Z</dcterms:created>
  <dcterms:modified xsi:type="dcterms:W3CDTF">2021-02-05T02:10:14Z</dcterms:modified>
</cp:coreProperties>
</file>